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handoutMasterIdLst>
    <p:handoutMasterId r:id="rId17"/>
  </p:handoutMasterIdLst>
  <p:sldIdLst>
    <p:sldId id="256" r:id="rId2"/>
    <p:sldId id="1731" r:id="rId3"/>
    <p:sldId id="1732" r:id="rId4"/>
    <p:sldId id="1730" r:id="rId5"/>
    <p:sldId id="1738" r:id="rId6"/>
    <p:sldId id="1733" r:id="rId7"/>
    <p:sldId id="1734" r:id="rId8"/>
    <p:sldId id="1735" r:id="rId9"/>
    <p:sldId id="1740" r:id="rId10"/>
    <p:sldId id="1736" r:id="rId11"/>
    <p:sldId id="1741" r:id="rId12"/>
    <p:sldId id="1744" r:id="rId13"/>
    <p:sldId id="1743" r:id="rId14"/>
    <p:sldId id="1746" r:id="rId15"/>
    <p:sldId id="1745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9999FF"/>
    <a:srgbClr val="FF7C80"/>
    <a:srgbClr val="9966FF"/>
    <a:srgbClr val="FF66FF"/>
    <a:srgbClr val="00FFFF"/>
    <a:srgbClr val="0066FF"/>
    <a:srgbClr val="970203"/>
    <a:srgbClr val="960001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2" y="4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2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626EA79-E9B0-7AC2-4023-09AB601C5D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33FE00-AC41-29B7-4932-A588969BC6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3922D-B90D-4CDA-8A5B-02C49D38FB5B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E818BA-C528-0402-13AD-2AE7A2BF8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02B3E0-0A60-85A8-99D1-39A8B93922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84833-9328-4E17-AA30-078055541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49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0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420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C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977E7C2-2B89-433F-A7EE-303D1B03D9D7}"/>
              </a:ext>
            </a:extLst>
          </p:cNvPr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CC9A4A0-69C9-4E77-A0BB-28CAB1458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CCB77A-DBEC-CD0B-5E78-16D381F434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02" y="824339"/>
            <a:ext cx="2942579" cy="15993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307129-121B-E7EF-32A9-C071AA566B59}"/>
              </a:ext>
            </a:extLst>
          </p:cNvPr>
          <p:cNvSpPr txBox="1"/>
          <p:nvPr userDrawn="1"/>
        </p:nvSpPr>
        <p:spPr>
          <a:xfrm>
            <a:off x="9936626" y="6190840"/>
            <a:ext cx="2110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u="sng" dirty="0">
                <a:latin typeface="+mn-ea"/>
                <a:ea typeface="+mn-ea"/>
              </a:rPr>
              <a:t>未经授权 请勿转载</a:t>
            </a:r>
          </a:p>
        </p:txBody>
      </p:sp>
    </p:spTree>
    <p:extLst>
      <p:ext uri="{BB962C8B-B14F-4D97-AF65-F5344CB8AC3E}">
        <p14:creationId xmlns:p14="http://schemas.microsoft.com/office/powerpoint/2010/main" val="3306551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F255A9C-133E-4C50-9FC6-625B392297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195156-0EE1-E3B5-5DF3-430968F6BD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22" y="417827"/>
            <a:ext cx="2185151" cy="49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221EB8A2-4E91-4E4F-A387-46AB7ACD13EA}"/>
              </a:ext>
            </a:extLst>
          </p:cNvPr>
          <p:cNvSpPr>
            <a:spLocks/>
          </p:cNvSpPr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ACA4D26-9BB4-46B9-915C-702783F63E9D}"/>
              </a:ext>
            </a:extLst>
          </p:cNvPr>
          <p:cNvSpPr>
            <a:spLocks/>
          </p:cNvSpPr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4B8622A-3DE8-4531-B546-514E71E2DE78}"/>
              </a:ext>
            </a:extLst>
          </p:cNvPr>
          <p:cNvSpPr>
            <a:spLocks/>
          </p:cNvSpPr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93D0A57E-1120-46BB-ABE4-724F388C7662}"/>
              </a:ext>
            </a:extLst>
          </p:cNvPr>
          <p:cNvSpPr>
            <a:spLocks/>
          </p:cNvSpPr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04603D-E9F6-4705-8F37-93266BAC2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1B863E5-CC91-49CB-BB6B-E263486E65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4A6738D-D833-42A9-A2F9-DCEE5CD00470}"/>
              </a:ext>
            </a:extLst>
          </p:cNvPr>
          <p:cNvSpPr>
            <a:spLocks/>
          </p:cNvSpPr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52C5F2B-3C52-4FB4-AB57-0D540D3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795516F-1E01-4018-9B71-B5741DC2E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8CADEAE-2D10-4A72-AAA3-F94B33359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43F6F32-0741-42E6-9CA7-B6C88940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BFE0A9B-A41F-4A60-85B6-DE6990F0154D}"/>
              </a:ext>
            </a:extLst>
          </p:cNvPr>
          <p:cNvSpPr>
            <a:spLocks/>
          </p:cNvSpPr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F4C7AF5-5D45-4698-A829-8D21B8449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1D76F62-4CA1-4689-B82B-D37D4F358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425A9F4-E7C9-43D7-ACB5-A34091E65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0E40350-C9B7-4E62-900A-9D9416EAD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E2E22DC-4F3A-4790-A30F-046FBF96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57FA838-5568-42E9-8B65-A812AE22A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1624F16-2207-4181-8EC3-0A03CB5B4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AD5CD56-41B4-4B06-BC24-90E69778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C1E2B9AE-A46B-44BC-8D69-174286DE338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F3523725-B51B-46CC-AD09-D73B14308E7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DE7F9372-38EA-41BC-834A-69FE1B7FF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43709C02-BBB4-4F21-A5CF-D707FE4A9133}"/>
              </a:ext>
            </a:extLst>
          </p:cNvPr>
          <p:cNvSpPr>
            <a:spLocks/>
          </p:cNvSpPr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3A1ED6B-E44B-48D4-BD29-6FE94F70D839}"/>
              </a:ext>
            </a:extLst>
          </p:cNvPr>
          <p:cNvSpPr>
            <a:spLocks/>
          </p:cNvSpPr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3A966E8F-6CB7-459B-917B-6A4AE1734DE9}"/>
              </a:ext>
            </a:extLst>
          </p:cNvPr>
          <p:cNvSpPr>
            <a:spLocks/>
          </p:cNvSpPr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E19A5BC-A0AD-4202-B9E7-5B9D6592B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46FC7B-8FC5-E855-3432-C651D0B859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22" y="417827"/>
            <a:ext cx="2185151" cy="49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5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F644C8-485C-464C-9055-7A7425A9AE93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2C93CA-1026-4279-9CA6-3343633DB369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6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7EFE925-5DB6-A19B-3571-0EB56DB28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22" y="417827"/>
            <a:ext cx="2185151" cy="49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2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68555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alphaModFix amt="89000"/>
            <a:grayscl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84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90" r:id="rId4"/>
    <p:sldLayoutId id="2147483691" r:id="rId5"/>
    <p:sldLayoutId id="2147483661" r:id="rId6"/>
    <p:sldLayoutId id="2147483671" r:id="rId7"/>
    <p:sldLayoutId id="214748367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xyan@cueb.edu.cn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大数据预处理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9192B-3A93-482D-A650-DD8BF4195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Big Data Preprocessing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BBB5C7-1DDF-43C3-8E06-22C049A3C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7580" y="4754788"/>
            <a:ext cx="5150803" cy="472252"/>
          </a:xfrm>
        </p:spPr>
        <p:txBody>
          <a:bodyPr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阎晓萌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联系方式：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xyan@cueb.edu.cn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首都经济贸易大学 统计学院</a:t>
            </a:r>
          </a:p>
        </p:txBody>
      </p:sp>
    </p:spTree>
    <p:extLst>
      <p:ext uri="{BB962C8B-B14F-4D97-AF65-F5344CB8AC3E}">
        <p14:creationId xmlns:p14="http://schemas.microsoft.com/office/powerpoint/2010/main" val="321622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EE1C0DC-2C99-3B43-61CB-3875346B79A3}"/>
              </a:ext>
            </a:extLst>
          </p:cNvPr>
          <p:cNvSpPr/>
          <p:nvPr/>
        </p:nvSpPr>
        <p:spPr>
          <a:xfrm>
            <a:off x="607631" y="2247703"/>
            <a:ext cx="11237236" cy="4209995"/>
          </a:xfrm>
          <a:prstGeom prst="rect">
            <a:avLst/>
          </a:prstGeom>
          <a:solidFill>
            <a:schemeClr val="bg2">
              <a:lumMod val="40000"/>
              <a:lumOff val="6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98DA9D-87BF-13C3-62F3-77C7F88B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1.2.1 </a:t>
            </a:r>
            <a:r>
              <a:rPr lang="zh-CN" altLang="en-US" dirty="0"/>
              <a:t>保险公司理赔数据集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40940502-F7E4-6A2A-71E9-6DBDA29605AA}"/>
              </a:ext>
            </a:extLst>
          </p:cNvPr>
          <p:cNvSpPr txBox="1">
            <a:spLocks/>
          </p:cNvSpPr>
          <p:nvPr/>
        </p:nvSpPr>
        <p:spPr>
          <a:xfrm>
            <a:off x="792481" y="1152053"/>
            <a:ext cx="10363200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400" dirty="0"/>
              <a:t> 经过脱敏和截取的真实数据集，包含了2009年9月至2015年10月某保险公司的理赔数据。含6个变量，401959行数据。</a:t>
            </a:r>
            <a:endParaRPr kumimoji="1"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37265C-8662-93A7-52E4-0004F0836D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9E5DC"/>
              </a:clrFrom>
              <a:clrTo>
                <a:srgbClr val="E9E5DC">
                  <a:alpha val="0"/>
                </a:srgbClr>
              </a:clrTo>
            </a:clrChange>
            <a:lum bright="-6000" contrast="12000"/>
          </a:blip>
          <a:stretch>
            <a:fillRect/>
          </a:stretch>
        </p:blipFill>
        <p:spPr>
          <a:xfrm>
            <a:off x="1133953" y="2532050"/>
            <a:ext cx="9597722" cy="6874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2D4BF8-A2F3-D5D0-39B1-5C1DB87E2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772" b="16030"/>
          <a:stretch>
            <a:fillRect/>
          </a:stretch>
        </p:blipFill>
        <p:spPr>
          <a:xfrm>
            <a:off x="1133953" y="3438053"/>
            <a:ext cx="9597722" cy="19594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5CED1F-D70B-C6C8-17DC-4560BBDE5E27}"/>
              </a:ext>
            </a:extLst>
          </p:cNvPr>
          <p:cNvSpPr txBox="1"/>
          <p:nvPr/>
        </p:nvSpPr>
        <p:spPr>
          <a:xfrm>
            <a:off x="792482" y="5442035"/>
            <a:ext cx="343609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age</a:t>
            </a: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：被保险人年龄</a:t>
            </a: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【g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ender</a:t>
            </a: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：被保险人性别</a:t>
            </a:r>
            <a:endParaRPr lang="en-US" altLang="zh-CN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amount</a:t>
            </a: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：出险后的理赔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FA6059-A99B-D9A6-722A-7CCB8241487A}"/>
              </a:ext>
            </a:extLst>
          </p:cNvPr>
          <p:cNvSpPr txBox="1"/>
          <p:nvPr/>
        </p:nvSpPr>
        <p:spPr>
          <a:xfrm>
            <a:off x="4863990" y="5475156"/>
            <a:ext cx="7099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address</a:t>
            </a: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：被保险人所属地区（一般包括省、市、县三级）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channel</a:t>
            </a: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：保单投保渠道</a:t>
            </a: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date</a:t>
            </a:r>
            <a:r>
              <a:rPr lang="en-US" altLang="zh-CN" sz="2000" dirty="0">
                <a:latin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dirty="0">
                <a:latin typeface="宋体" panose="02010600030101010101" pitchFamily="2" charset="-122"/>
                <a:cs typeface="宋体" panose="02010600030101010101" pitchFamily="2" charset="-122"/>
              </a:rPr>
              <a:t>：发生日期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27BE5B-E643-416B-C44B-FEF351CF41A6}"/>
              </a:ext>
            </a:extLst>
          </p:cNvPr>
          <p:cNvSpPr txBox="1"/>
          <p:nvPr/>
        </p:nvSpPr>
        <p:spPr>
          <a:xfrm>
            <a:off x="512269" y="2063037"/>
            <a:ext cx="1461546" cy="369332"/>
          </a:xfrm>
          <a:prstGeom prst="rect">
            <a:avLst/>
          </a:prstGeom>
          <a:solidFill>
            <a:srgbClr val="0066FF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实例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823320-DC9C-616A-43B9-2FCA34539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768" y="1700061"/>
            <a:ext cx="2156232" cy="17198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5454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EE1C0DC-2C99-3B43-61CB-3875346B79A3}"/>
              </a:ext>
            </a:extLst>
          </p:cNvPr>
          <p:cNvSpPr/>
          <p:nvPr/>
        </p:nvSpPr>
        <p:spPr>
          <a:xfrm>
            <a:off x="1468594" y="2308063"/>
            <a:ext cx="10516260" cy="4225903"/>
          </a:xfrm>
          <a:prstGeom prst="rect">
            <a:avLst/>
          </a:prstGeom>
          <a:solidFill>
            <a:schemeClr val="bg2">
              <a:lumMod val="40000"/>
              <a:lumOff val="6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98DA9D-87BF-13C3-62F3-77C7F88B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1.2.2 Craigslist</a:t>
            </a:r>
            <a:r>
              <a:rPr lang="zh-CN" altLang="en-US" dirty="0"/>
              <a:t>二手车数据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44C64C0-83EC-C034-2C20-BE80CAD9ED32}"/>
              </a:ext>
            </a:extLst>
          </p:cNvPr>
          <p:cNvSpPr/>
          <p:nvPr/>
        </p:nvSpPr>
        <p:spPr>
          <a:xfrm>
            <a:off x="1518765" y="5937146"/>
            <a:ext cx="1735461" cy="451187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40940502-F7E4-6A2A-71E9-6DBDA29605AA}"/>
              </a:ext>
            </a:extLst>
          </p:cNvPr>
          <p:cNvSpPr txBox="1">
            <a:spLocks/>
          </p:cNvSpPr>
          <p:nvPr/>
        </p:nvSpPr>
        <p:spPr>
          <a:xfrm>
            <a:off x="613017" y="1126792"/>
            <a:ext cx="10965965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400" dirty="0"/>
              <a:t> 二手车数据集（</a:t>
            </a:r>
            <a:r>
              <a:rPr kumimoji="1" lang="en-US" altLang="zh-CN" sz="2400" dirty="0"/>
              <a:t>Used Car Dataset</a:t>
            </a:r>
            <a:r>
              <a:rPr kumimoji="1" lang="zh-CN" altLang="en-US" sz="2400" dirty="0"/>
              <a:t>）来自美国著名的免费售卖二手车网站</a:t>
            </a:r>
            <a:r>
              <a:rPr kumimoji="1" lang="en-US" altLang="zh-CN" sz="2400" dirty="0"/>
              <a:t>Craigslist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400" dirty="0"/>
              <a:t> 用户自行填写，存在大量不规范格式、异常值、低频分类、不平衡数据等缺陷</a:t>
            </a:r>
            <a:endParaRPr kumimoji="1"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27BE5B-E643-416B-C44B-FEF351CF41A6}"/>
              </a:ext>
            </a:extLst>
          </p:cNvPr>
          <p:cNvSpPr txBox="1"/>
          <p:nvPr/>
        </p:nvSpPr>
        <p:spPr>
          <a:xfrm>
            <a:off x="297020" y="2308063"/>
            <a:ext cx="1461546" cy="369332"/>
          </a:xfrm>
          <a:prstGeom prst="rect">
            <a:avLst/>
          </a:prstGeom>
          <a:solidFill>
            <a:srgbClr val="0066FF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0BE22D-3CD6-D78E-12A7-3AE1059A38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9E5DC"/>
              </a:clrFrom>
              <a:clrTo>
                <a:srgbClr val="E9E5DC">
                  <a:alpha val="0"/>
                </a:srgbClr>
              </a:clrTo>
            </a:clrChange>
            <a:lum bright="-6000" contrast="6000"/>
          </a:blip>
          <a:stretch>
            <a:fillRect/>
          </a:stretch>
        </p:blipFill>
        <p:spPr>
          <a:xfrm>
            <a:off x="1954303" y="2531579"/>
            <a:ext cx="9428941" cy="8131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C2D6E4B-542E-92D4-5C0D-1CFC0B4FB95C}"/>
              </a:ext>
            </a:extLst>
          </p:cNvPr>
          <p:cNvSpPr txBox="1"/>
          <p:nvPr/>
        </p:nvSpPr>
        <p:spPr>
          <a:xfrm>
            <a:off x="9062946" y="3412792"/>
            <a:ext cx="29701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latin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b="1" u="sng" dirty="0">
                <a:latin typeface="宋体" panose="02010600030101010101" pitchFamily="2" charset="-122"/>
                <a:cs typeface="宋体" panose="02010600030101010101" pitchFamily="2" charset="-122"/>
              </a:rPr>
              <a:t>manufacturer</a:t>
            </a:r>
            <a:r>
              <a:rPr lang="en-US" altLang="zh-CN" b="1" u="sng" dirty="0">
                <a:latin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u="sng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u="sng" dirty="0" err="1">
                <a:latin typeface="宋体" panose="02010600030101010101" pitchFamily="2" charset="-122"/>
                <a:cs typeface="宋体" panose="02010600030101010101" pitchFamily="2" charset="-122"/>
              </a:rPr>
              <a:t>生产商</a:t>
            </a:r>
            <a:endParaRPr lang="en-US" altLang="zh-CN" u="sng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b="1" u="sng" dirty="0">
                <a:latin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b="1" u="sng" dirty="0">
                <a:latin typeface="宋体" panose="02010600030101010101" pitchFamily="2" charset="-122"/>
                <a:cs typeface="宋体" panose="02010600030101010101" pitchFamily="2" charset="-122"/>
              </a:rPr>
              <a:t>make</a:t>
            </a:r>
            <a:r>
              <a:rPr lang="en-US" altLang="zh-CN" b="1" u="sng" dirty="0">
                <a:latin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u="sng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u="sng" dirty="0" err="1">
                <a:latin typeface="宋体" panose="02010600030101010101" pitchFamily="2" charset="-122"/>
                <a:cs typeface="宋体" panose="02010600030101010101" pitchFamily="2" charset="-122"/>
              </a:rPr>
              <a:t>型号</a:t>
            </a:r>
            <a:endParaRPr lang="en-US" altLang="zh-CN" u="sng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b="1" u="sng" dirty="0">
                <a:latin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b="1" u="sng" dirty="0">
                <a:latin typeface="宋体" panose="02010600030101010101" pitchFamily="2" charset="-122"/>
                <a:cs typeface="宋体" panose="02010600030101010101" pitchFamily="2" charset="-122"/>
              </a:rPr>
              <a:t>price</a:t>
            </a:r>
            <a:r>
              <a:rPr lang="en-US" altLang="zh-CN" b="1" u="sng" dirty="0">
                <a:latin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u="sng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u="sng" dirty="0" err="1">
                <a:latin typeface="宋体" panose="02010600030101010101" pitchFamily="2" charset="-122"/>
                <a:cs typeface="宋体" panose="02010600030101010101" pitchFamily="2" charset="-122"/>
              </a:rPr>
              <a:t>车辆价格</a:t>
            </a:r>
            <a:r>
              <a:rPr lang="zh-CN" altLang="en-US" u="sng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u="sng" dirty="0" err="1">
                <a:latin typeface="宋体" panose="02010600030101010101" pitchFamily="2" charset="-122"/>
                <a:cs typeface="宋体" panose="02010600030101010101" pitchFamily="2" charset="-122"/>
              </a:rPr>
              <a:t>美元</a:t>
            </a:r>
            <a:r>
              <a:rPr lang="zh-CN" altLang="en-US" u="sng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u="sng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b="1" u="sng" dirty="0">
                <a:latin typeface="宋体" panose="02010600030101010101" pitchFamily="2" charset="-122"/>
                <a:cs typeface="宋体" panose="02010600030101010101" pitchFamily="2" charset="-122"/>
              </a:rPr>
              <a:t>【odometer】</a:t>
            </a:r>
            <a:r>
              <a:rPr lang="zh-CN" altLang="en-US" u="sng" dirty="0">
                <a:latin typeface="宋体" panose="02010600030101010101" pitchFamily="2" charset="-122"/>
                <a:cs typeface="宋体" panose="02010600030101010101" pitchFamily="2" charset="-122"/>
              </a:rPr>
              <a:t>：行驶总里程（英里）</a:t>
            </a:r>
          </a:p>
          <a:p>
            <a:r>
              <a:rPr lang="en-US" altLang="zh-CN" b="1" u="sng" dirty="0">
                <a:latin typeface="宋体" panose="02010600030101010101" pitchFamily="2" charset="-122"/>
                <a:cs typeface="宋体" panose="02010600030101010101" pitchFamily="2" charset="-122"/>
              </a:rPr>
              <a:t>【fuel】</a:t>
            </a:r>
            <a:r>
              <a:rPr lang="zh-CN" altLang="en-US" u="sng" dirty="0">
                <a:latin typeface="宋体" panose="02010600030101010101" pitchFamily="2" charset="-122"/>
                <a:cs typeface="宋体" panose="02010600030101010101" pitchFamily="2" charset="-122"/>
              </a:rPr>
              <a:t>：车辆燃料类型，包括汽油（</a:t>
            </a:r>
            <a:r>
              <a:rPr lang="en-US" altLang="zh-CN" u="sng" dirty="0">
                <a:latin typeface="宋体" panose="02010600030101010101" pitchFamily="2" charset="-122"/>
                <a:cs typeface="宋体" panose="02010600030101010101" pitchFamily="2" charset="-122"/>
              </a:rPr>
              <a:t>gas</a:t>
            </a:r>
            <a:r>
              <a:rPr lang="zh-CN" altLang="en-US" u="sng" dirty="0">
                <a:latin typeface="宋体" panose="02010600030101010101" pitchFamily="2" charset="-122"/>
                <a:cs typeface="宋体" panose="02010600030101010101" pitchFamily="2" charset="-122"/>
              </a:rPr>
              <a:t>）、柴油（</a:t>
            </a:r>
            <a:r>
              <a:rPr lang="en-US" altLang="zh-CN" u="sng" dirty="0">
                <a:latin typeface="宋体" panose="02010600030101010101" pitchFamily="2" charset="-122"/>
                <a:cs typeface="宋体" panose="02010600030101010101" pitchFamily="2" charset="-122"/>
              </a:rPr>
              <a:t>diesel</a:t>
            </a:r>
            <a:r>
              <a:rPr lang="zh-CN" altLang="en-US" u="sng" dirty="0">
                <a:latin typeface="宋体" panose="02010600030101010101" pitchFamily="2" charset="-122"/>
                <a:cs typeface="宋体" panose="02010600030101010101" pitchFamily="2" charset="-122"/>
              </a:rPr>
              <a:t>）、电（</a:t>
            </a:r>
            <a:r>
              <a:rPr lang="en-US" altLang="zh-CN" u="sng" dirty="0">
                <a:latin typeface="宋体" panose="02010600030101010101" pitchFamily="2" charset="-122"/>
                <a:cs typeface="宋体" panose="02010600030101010101" pitchFamily="2" charset="-122"/>
              </a:rPr>
              <a:t>electric</a:t>
            </a:r>
            <a:r>
              <a:rPr lang="zh-CN" altLang="en-US" u="sng" dirty="0">
                <a:latin typeface="宋体" panose="02010600030101010101" pitchFamily="2" charset="-122"/>
                <a:cs typeface="宋体" panose="02010600030101010101" pitchFamily="2" charset="-122"/>
              </a:rPr>
              <a:t>）等</a:t>
            </a:r>
            <a:endParaRPr lang="en-US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4F9B48-DD50-4F44-F1BA-5F71CB81CC7F}"/>
              </a:ext>
            </a:extLst>
          </p:cNvPr>
          <p:cNvSpPr/>
          <p:nvPr/>
        </p:nvSpPr>
        <p:spPr>
          <a:xfrm>
            <a:off x="-15827" y="4307880"/>
            <a:ext cx="1372803" cy="414867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不规范格式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BB27BD-8355-FC0F-0996-8FC2A3899DC4}"/>
              </a:ext>
            </a:extLst>
          </p:cNvPr>
          <p:cNvSpPr/>
          <p:nvPr/>
        </p:nvSpPr>
        <p:spPr>
          <a:xfrm>
            <a:off x="0" y="4839454"/>
            <a:ext cx="1341150" cy="4148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缺失值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1E19E5-A6A3-C5D8-9FC8-F5B668862C62}"/>
              </a:ext>
            </a:extLst>
          </p:cNvPr>
          <p:cNvSpPr/>
          <p:nvPr/>
        </p:nvSpPr>
        <p:spPr>
          <a:xfrm>
            <a:off x="-1" y="5366879"/>
            <a:ext cx="1362595" cy="414867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异常值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2525E8E-CB4C-246A-49AF-F9406CBB07C4}"/>
              </a:ext>
            </a:extLst>
          </p:cNvPr>
          <p:cNvSpPr/>
          <p:nvPr/>
        </p:nvSpPr>
        <p:spPr>
          <a:xfrm>
            <a:off x="-10208" y="5902602"/>
            <a:ext cx="1372803" cy="4148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不平衡数据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E30887-0983-D74B-ECD2-88A633CF165F}"/>
              </a:ext>
            </a:extLst>
          </p:cNvPr>
          <p:cNvSpPr/>
          <p:nvPr/>
        </p:nvSpPr>
        <p:spPr>
          <a:xfrm>
            <a:off x="1518767" y="3954291"/>
            <a:ext cx="1739253" cy="2419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17FDBBA-EB83-8672-74CC-7AE44C744FA1}"/>
              </a:ext>
            </a:extLst>
          </p:cNvPr>
          <p:cNvSpPr/>
          <p:nvPr/>
        </p:nvSpPr>
        <p:spPr>
          <a:xfrm>
            <a:off x="1516870" y="4601794"/>
            <a:ext cx="1739253" cy="2419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2E21AE-2515-7FC1-2CC9-E3BC735BFE1E}"/>
              </a:ext>
            </a:extLst>
          </p:cNvPr>
          <p:cNvSpPr/>
          <p:nvPr/>
        </p:nvSpPr>
        <p:spPr>
          <a:xfrm>
            <a:off x="1561392" y="5439297"/>
            <a:ext cx="1739253" cy="2419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2CDCB0-F5B8-5B7D-4A59-A7B00FC9454A}"/>
              </a:ext>
            </a:extLst>
          </p:cNvPr>
          <p:cNvSpPr/>
          <p:nvPr/>
        </p:nvSpPr>
        <p:spPr>
          <a:xfrm>
            <a:off x="6356412" y="4186927"/>
            <a:ext cx="1393794" cy="2419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134926B-2AA0-C7DA-75CF-BA75239776B9}"/>
              </a:ext>
            </a:extLst>
          </p:cNvPr>
          <p:cNvSpPr/>
          <p:nvPr/>
        </p:nvSpPr>
        <p:spPr>
          <a:xfrm>
            <a:off x="6356412" y="5445942"/>
            <a:ext cx="1393794" cy="2419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209C1-A22E-1DC5-CB0A-BEBF327E661F}"/>
              </a:ext>
            </a:extLst>
          </p:cNvPr>
          <p:cNvSpPr/>
          <p:nvPr/>
        </p:nvSpPr>
        <p:spPr>
          <a:xfrm>
            <a:off x="6345159" y="3987502"/>
            <a:ext cx="1393794" cy="2419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26D4E6-CA83-C2F6-9497-94C4DAAA7FCE}"/>
              </a:ext>
            </a:extLst>
          </p:cNvPr>
          <p:cNvSpPr/>
          <p:nvPr/>
        </p:nvSpPr>
        <p:spPr>
          <a:xfrm>
            <a:off x="6345159" y="5209427"/>
            <a:ext cx="1393794" cy="229773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E8AD0A2-3652-0B48-1429-0E7C07CC3BA9}"/>
              </a:ext>
            </a:extLst>
          </p:cNvPr>
          <p:cNvSpPr/>
          <p:nvPr/>
        </p:nvSpPr>
        <p:spPr>
          <a:xfrm>
            <a:off x="7761459" y="3355375"/>
            <a:ext cx="1301488" cy="3032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5153427-3044-26A1-6B4E-5E07976BE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946012"/>
              </p:ext>
            </p:extLst>
          </p:nvPr>
        </p:nvGraphicFramePr>
        <p:xfrm>
          <a:off x="1416575" y="3362614"/>
          <a:ext cx="7419001" cy="298090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39353">
                  <a:extLst>
                    <a:ext uri="{9D8B030D-6E8A-4147-A177-3AD203B41FA5}">
                      <a16:colId xmlns:a16="http://schemas.microsoft.com/office/drawing/2014/main" val="35323965"/>
                    </a:ext>
                  </a:extLst>
                </a:gridCol>
                <a:gridCol w="2153477">
                  <a:extLst>
                    <a:ext uri="{9D8B030D-6E8A-4147-A177-3AD203B41FA5}">
                      <a16:colId xmlns:a16="http://schemas.microsoft.com/office/drawing/2014/main" val="2318554370"/>
                    </a:ext>
                  </a:extLst>
                </a:gridCol>
                <a:gridCol w="942252">
                  <a:extLst>
                    <a:ext uri="{9D8B030D-6E8A-4147-A177-3AD203B41FA5}">
                      <a16:colId xmlns:a16="http://schemas.microsoft.com/office/drawing/2014/main" val="3233484521"/>
                    </a:ext>
                  </a:extLst>
                </a:gridCol>
                <a:gridCol w="1392963">
                  <a:extLst>
                    <a:ext uri="{9D8B030D-6E8A-4147-A177-3AD203B41FA5}">
                      <a16:colId xmlns:a16="http://schemas.microsoft.com/office/drawing/2014/main" val="2637714911"/>
                    </a:ext>
                  </a:extLst>
                </a:gridCol>
                <a:gridCol w="1090956">
                  <a:extLst>
                    <a:ext uri="{9D8B030D-6E8A-4147-A177-3AD203B41FA5}">
                      <a16:colId xmlns:a16="http://schemas.microsoft.com/office/drawing/2014/main" val="2823628047"/>
                    </a:ext>
                  </a:extLst>
                </a:gridCol>
              </a:tblGrid>
              <a:tr h="395187">
                <a:tc>
                  <a:txBody>
                    <a:bodyPr/>
                    <a:lstStyle/>
                    <a:p>
                      <a:pPr marR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manufacturer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make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price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odometer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33350" indent="20066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fuel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7312677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dodge</a:t>
                      </a:r>
                      <a:endParaRPr lang="zh-CN" sz="14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challenger se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11900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43600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33350"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effectLst/>
                        </a:rPr>
                        <a:t>gas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772836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fleetwood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1515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3350" marR="133350" indent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>
                          <a:effectLst/>
                        </a:rPr>
                        <a:t>gas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1397308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>
                          <a:effectLst/>
                        </a:rPr>
                        <a:t>ford</a:t>
                      </a:r>
                      <a:endParaRPr lang="zh-CN" sz="1400" b="1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f-150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17550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3350" marR="133350" indent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effectLst/>
                        </a:rPr>
                        <a:t>gas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32457753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ford</a:t>
                      </a:r>
                      <a:endParaRPr lang="zh-CN" sz="14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taurus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2800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168591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3350" marR="133350" indent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effectLst/>
                        </a:rPr>
                        <a:t>gas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9615168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2001 Grand Prix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400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217000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3350" marR="133350" indent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effectLst/>
                        </a:rPr>
                        <a:t>gas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0460045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>
                          <a:effectLst/>
                        </a:rPr>
                        <a:t>gmc</a:t>
                      </a:r>
                      <a:endParaRPr lang="zh-CN" sz="1400" b="1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yukon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9900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169000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3350" marR="133350" indent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effectLst/>
                        </a:rPr>
                        <a:t>gas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0230224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>
                          <a:effectLst/>
                        </a:rPr>
                        <a:t>jeep</a:t>
                      </a:r>
                      <a:endParaRPr lang="zh-CN" sz="1400" b="1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patriot high altitude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12500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39500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3350" marR="133350" indent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effectLst/>
                        </a:rPr>
                        <a:t>gas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7191782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 dirty="0" err="1">
                          <a:effectLst/>
                        </a:rPr>
                        <a:t>bmw</a:t>
                      </a:r>
                      <a:endParaRPr lang="zh-CN" sz="14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 series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3900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3350" marR="133350" indent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effectLst/>
                        </a:rPr>
                        <a:t>gas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3880558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Ebike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2700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3350" marR="133350" indent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effectLst/>
                        </a:rPr>
                        <a:t>electric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6492813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>
                          <a:effectLst/>
                        </a:rPr>
                        <a:t>ford</a:t>
                      </a:r>
                      <a:endParaRPr lang="zh-CN" sz="1400" b="1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excursion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12995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236000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3350" marR="133350" indent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effectLst/>
                        </a:rPr>
                        <a:t>gas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52433238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 dirty="0" err="1">
                          <a:effectLst/>
                        </a:rPr>
                        <a:t>chev</a:t>
                      </a:r>
                      <a:endParaRPr lang="zh-CN" sz="14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express 2500 van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4000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138000</a:t>
                      </a:r>
                      <a:endParaRPr lang="zh-CN" sz="1400" kern="10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3350" marR="133350" indent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effectLst/>
                        </a:rPr>
                        <a:t>gas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5061128"/>
                  </a:ext>
                </a:extLst>
              </a:tr>
              <a:tr h="20526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 dirty="0" err="1">
                          <a:effectLst/>
                        </a:rPr>
                        <a:t>chevrolet</a:t>
                      </a:r>
                      <a:endParaRPr lang="zh-CN" sz="14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2500 </a:t>
                      </a:r>
                      <a:r>
                        <a:rPr lang="en-US" sz="1400" kern="100" dirty="0" err="1">
                          <a:effectLst/>
                        </a:rPr>
                        <a:t>hd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13000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350000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3350" marR="133350" indent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effectLst/>
                        </a:rPr>
                        <a:t>diesel</a:t>
                      </a:r>
                      <a:endParaRPr lang="zh-CN" sz="140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8281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1755" marR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1" kern="0" dirty="0">
                          <a:effectLst/>
                        </a:rPr>
                        <a:t>…</a:t>
                      </a:r>
                      <a:endParaRPr lang="zh-CN" sz="105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eaVert" anchor="b"/>
                </a:tc>
                <a:tc>
                  <a:txBody>
                    <a:bodyPr/>
                    <a:lstStyle/>
                    <a:p>
                      <a:pPr marL="71755" marR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effectLst/>
                        </a:rPr>
                        <a:t>…</a:t>
                      </a:r>
                      <a:endParaRPr lang="zh-CN" sz="105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eaVert" anchor="b"/>
                </a:tc>
                <a:tc>
                  <a:txBody>
                    <a:bodyPr/>
                    <a:lstStyle/>
                    <a:p>
                      <a:pPr marL="71755" marR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effectLst/>
                        </a:rPr>
                        <a:t>…</a:t>
                      </a:r>
                      <a:endParaRPr lang="zh-CN" sz="105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eaVert" anchor="b"/>
                </a:tc>
                <a:tc>
                  <a:txBody>
                    <a:bodyPr/>
                    <a:lstStyle/>
                    <a:p>
                      <a:pPr marL="71755" marR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effectLst/>
                        </a:rPr>
                        <a:t>…</a:t>
                      </a:r>
                      <a:endParaRPr lang="zh-CN" sz="105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eaVert" anchor="b"/>
                </a:tc>
                <a:tc>
                  <a:txBody>
                    <a:bodyPr/>
                    <a:lstStyle/>
                    <a:p>
                      <a:pPr marL="71755" marR="13335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effectLst/>
                        </a:rPr>
                        <a:t>…</a:t>
                      </a:r>
                      <a:endParaRPr lang="zh-CN" sz="1050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eaVert" anchor="ctr"/>
                </a:tc>
                <a:extLst>
                  <a:ext uri="{0D108BD9-81ED-4DB2-BD59-A6C34878D82A}">
                    <a16:rowId xmlns:a16="http://schemas.microsoft.com/office/drawing/2014/main" val="505746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563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5" grpId="0" animBg="1"/>
      <p:bldP spid="28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CD33C-760B-E234-E868-2CD47FAB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1.2.3 </a:t>
            </a:r>
            <a:r>
              <a:rPr lang="zh-CN" altLang="en-US" dirty="0"/>
              <a:t>信用卡欺诈检测数据集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57C600-53EC-0D2D-CA45-74FEA5006F71}"/>
              </a:ext>
            </a:extLst>
          </p:cNvPr>
          <p:cNvSpPr txBox="1">
            <a:spLocks/>
          </p:cNvSpPr>
          <p:nvPr/>
        </p:nvSpPr>
        <p:spPr>
          <a:xfrm>
            <a:off x="613016" y="1238370"/>
            <a:ext cx="10965965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400" dirty="0"/>
              <a:t> 显示</a:t>
            </a:r>
            <a:r>
              <a:rPr kumimoji="1" lang="en-US" altLang="zh-CN" sz="2400" dirty="0"/>
              <a:t>2013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9</a:t>
            </a:r>
            <a:r>
              <a:rPr kumimoji="1" lang="zh-CN" altLang="en-US" sz="2400" dirty="0"/>
              <a:t>月的某两天再欧洲的持卡人通过信用卡进行的交易记录。在</a:t>
            </a:r>
            <a:r>
              <a:rPr kumimoji="1" lang="en-US" altLang="zh-CN" sz="2400" b="1" dirty="0"/>
              <a:t>284807</a:t>
            </a:r>
            <a:r>
              <a:rPr kumimoji="1" lang="zh-CN" altLang="en-US" sz="2400" dirty="0"/>
              <a:t>笔交易中，有</a:t>
            </a:r>
            <a:r>
              <a:rPr kumimoji="1" lang="en-US" altLang="zh-CN" sz="2400" b="1" dirty="0"/>
              <a:t>492</a:t>
            </a:r>
            <a:r>
              <a:rPr kumimoji="1" lang="zh-CN" altLang="en-US" sz="2400" dirty="0"/>
              <a:t>笔交易被标记为欺诈交易。</a:t>
            </a:r>
            <a:endParaRPr kumimoji="1"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400" dirty="0"/>
              <a:t> 存在着</a:t>
            </a:r>
            <a:r>
              <a:rPr kumimoji="1" lang="zh-CN" altLang="en-US" sz="2400" dirty="0">
                <a:highlight>
                  <a:srgbClr val="FF7C80"/>
                </a:highlight>
              </a:rPr>
              <a:t>典型的不平衡数据</a:t>
            </a:r>
            <a:r>
              <a:rPr kumimoji="1" lang="zh-CN" altLang="en-US" sz="2400" dirty="0"/>
              <a:t>情况，同时也存在</a:t>
            </a:r>
            <a:r>
              <a:rPr kumimoji="1" lang="zh-CN" altLang="en-US" sz="2400" dirty="0">
                <a:highlight>
                  <a:srgbClr val="9999FF"/>
                </a:highlight>
              </a:rPr>
              <a:t>异常值</a:t>
            </a:r>
            <a:r>
              <a:rPr kumimoji="1" lang="zh-CN" altLang="en-US" sz="2400" dirty="0"/>
              <a:t>等数据缺陷。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37AECE-73B4-D1A5-B224-5B2BD11AA781}"/>
              </a:ext>
            </a:extLst>
          </p:cNvPr>
          <p:cNvSpPr/>
          <p:nvPr/>
        </p:nvSpPr>
        <p:spPr>
          <a:xfrm>
            <a:off x="703302" y="2726399"/>
            <a:ext cx="10785394" cy="3767534"/>
          </a:xfrm>
          <a:prstGeom prst="rect">
            <a:avLst/>
          </a:prstGeom>
          <a:solidFill>
            <a:schemeClr val="bg2">
              <a:lumMod val="40000"/>
              <a:lumOff val="6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DD4C4C-A377-2C1E-DFB3-C0A8FA146CFA}"/>
              </a:ext>
            </a:extLst>
          </p:cNvPr>
          <p:cNvSpPr txBox="1"/>
          <p:nvPr/>
        </p:nvSpPr>
        <p:spPr>
          <a:xfrm>
            <a:off x="294675" y="2541733"/>
            <a:ext cx="1461546" cy="369332"/>
          </a:xfrm>
          <a:prstGeom prst="rect">
            <a:avLst/>
          </a:prstGeom>
          <a:solidFill>
            <a:srgbClr val="0066FF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实例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4B0BC6-FFCC-8A93-435C-4EDB0BC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9E5DC"/>
              </a:clrFrom>
              <a:clrTo>
                <a:srgbClr val="E9E5DC">
                  <a:alpha val="0"/>
                </a:srgbClr>
              </a:clrTo>
            </a:clrChange>
            <a:lum bright="-6000" contrast="6000"/>
          </a:blip>
          <a:stretch>
            <a:fillRect/>
          </a:stretch>
        </p:blipFill>
        <p:spPr>
          <a:xfrm>
            <a:off x="1278789" y="2994658"/>
            <a:ext cx="9252197" cy="3982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928B7A-6E43-D43C-E56A-8B11206914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592" b="12833"/>
          <a:stretch>
            <a:fillRect/>
          </a:stretch>
        </p:blipFill>
        <p:spPr>
          <a:xfrm>
            <a:off x="1503757" y="3583637"/>
            <a:ext cx="8589208" cy="21404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A69E4F-A00F-1F10-2C7D-F4B36A9DAFFD}"/>
              </a:ext>
            </a:extLst>
          </p:cNvPr>
          <p:cNvSpPr txBox="1"/>
          <p:nvPr/>
        </p:nvSpPr>
        <p:spPr>
          <a:xfrm>
            <a:off x="1025448" y="5698131"/>
            <a:ext cx="10074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 dirty="0" err="1">
                <a:latin typeface="宋体" panose="02010600030101010101" pitchFamily="2" charset="-122"/>
                <a:cs typeface="宋体" panose="02010600030101010101" pitchFamily="2" charset="-122"/>
              </a:rPr>
              <a:t>出于脱敏的原因，多数变量都是原始变量经过主成分分析（P</a:t>
            </a:r>
            <a:r>
              <a:rPr lang="en-US" sz="1600" dirty="0" err="1">
                <a:latin typeface="宋体" panose="02010600030101010101" pitchFamily="2" charset="-122"/>
                <a:cs typeface="宋体" panose="02010600030101010101" pitchFamily="2" charset="-122"/>
              </a:rPr>
              <a:t>CA</a:t>
            </a:r>
            <a:r>
              <a:rPr lang="zh-CN" altLang="en-US" sz="1600" dirty="0">
                <a:latin typeface="宋体" panose="02010600030101010101" pitchFamily="2" charset="-122"/>
                <a:cs typeface="宋体" panose="02010600030101010101" pitchFamily="2" charset="-122"/>
              </a:rPr>
              <a:t>，坐标变换一种方式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</a:rPr>
              <a:t>）转换而成，这样的变量共有28个，用V1，V2，…，V28表示。保持原始状态的变量有三个，分别为Time、Amount和响应变量Class。</a:t>
            </a:r>
            <a:r>
              <a:rPr lang="zh-CN" sz="1600" u="sng" dirty="0">
                <a:latin typeface="宋体" panose="02010600030101010101" pitchFamily="2" charset="-122"/>
                <a:cs typeface="宋体" panose="02010600030101010101" pitchFamily="2" charset="-122"/>
              </a:rPr>
              <a:t>变量</a:t>
            </a:r>
            <a:r>
              <a:rPr lang="en-US" altLang="zh-CN" sz="1600" u="sng" dirty="0">
                <a:latin typeface="宋体" panose="02010600030101010101" pitchFamily="2" charset="-122"/>
                <a:cs typeface="宋体" panose="02010600030101010101" pitchFamily="2" charset="-122"/>
              </a:rPr>
              <a:t>Class=1</a:t>
            </a:r>
            <a:r>
              <a:rPr lang="zh-CN" altLang="en-US" sz="1600" u="sng" dirty="0">
                <a:latin typeface="宋体" panose="02010600030101010101" pitchFamily="2" charset="-122"/>
                <a:cs typeface="宋体" panose="02010600030101010101" pitchFamily="2" charset="-122"/>
              </a:rPr>
              <a:t>为欺诈交易，</a:t>
            </a:r>
            <a:r>
              <a:rPr lang="en-US" altLang="zh-CN" sz="1600" u="sng" dirty="0">
                <a:latin typeface="宋体" panose="02010600030101010101" pitchFamily="2" charset="-122"/>
                <a:cs typeface="宋体" panose="02010600030101010101" pitchFamily="2" charset="-122"/>
              </a:rPr>
              <a:t>Class=0</a:t>
            </a:r>
            <a:r>
              <a:rPr lang="zh-CN" altLang="en-US" sz="1600" u="sng" dirty="0">
                <a:latin typeface="宋体" panose="02010600030101010101" pitchFamily="2" charset="-122"/>
                <a:cs typeface="宋体" panose="02010600030101010101" pitchFamily="2" charset="-122"/>
              </a:rPr>
              <a:t>为正常交易。</a:t>
            </a:r>
          </a:p>
        </p:txBody>
      </p:sp>
    </p:spTree>
    <p:extLst>
      <p:ext uri="{BB962C8B-B14F-4D97-AF65-F5344CB8AC3E}">
        <p14:creationId xmlns:p14="http://schemas.microsoft.com/office/powerpoint/2010/main" val="3201321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25FD4-E0CA-D245-CD75-A111B55D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1.2.4 </a:t>
            </a:r>
            <a:r>
              <a:rPr lang="zh-CN" altLang="en-US" dirty="0"/>
              <a:t>波士顿房价数据集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847D37-72C2-471A-ABF0-73729E5E1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" t="7407" r="996" b="988"/>
          <a:stretch/>
        </p:blipFill>
        <p:spPr>
          <a:xfrm>
            <a:off x="338670" y="1515533"/>
            <a:ext cx="4503664" cy="44378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60397A-F8A9-495C-E951-733403B71EB1}"/>
              </a:ext>
            </a:extLst>
          </p:cNvPr>
          <p:cNvSpPr txBox="1"/>
          <p:nvPr/>
        </p:nvSpPr>
        <p:spPr>
          <a:xfrm>
            <a:off x="475902" y="5953407"/>
            <a:ext cx="509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Average Rent of One Bedroom Apartment (2016)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CE0F52-8AC5-5519-F6D4-796C596A9C6E}"/>
              </a:ext>
            </a:extLst>
          </p:cNvPr>
          <p:cNvSpPr txBox="1"/>
          <p:nvPr/>
        </p:nvSpPr>
        <p:spPr>
          <a:xfrm>
            <a:off x="4952999" y="1232807"/>
            <a:ext cx="71035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zh-CN" altLang="en-US" sz="2400" dirty="0"/>
              <a:t>美国人口普查局收集马赛诸塞州波士顿住房信息</a:t>
            </a:r>
            <a:endParaRPr kumimoji="1"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zh-CN" altLang="zh-CN" sz="2400" dirty="0"/>
              <a:t>包括</a:t>
            </a:r>
            <a:r>
              <a:rPr kumimoji="1" lang="en-US" altLang="zh-CN" sz="2400" dirty="0"/>
              <a:t>14</a:t>
            </a:r>
            <a:r>
              <a:rPr kumimoji="1" lang="zh-CN" altLang="zh-CN" sz="2400" dirty="0"/>
              <a:t>个变量，</a:t>
            </a:r>
            <a:r>
              <a:rPr kumimoji="1" lang="en-US" altLang="zh-CN" sz="2400" dirty="0"/>
              <a:t>506</a:t>
            </a:r>
            <a:r>
              <a:rPr kumimoji="1" lang="zh-CN" altLang="zh-CN" sz="2400" dirty="0"/>
              <a:t>个样本，取自卡内基梅隆大学维护的</a:t>
            </a:r>
            <a:r>
              <a:rPr kumimoji="1" lang="en-US" altLang="zh-CN" sz="2400" dirty="0" err="1"/>
              <a:t>StatLib</a:t>
            </a:r>
            <a:r>
              <a:rPr kumimoji="1" lang="zh-CN" altLang="zh-CN" sz="2400" dirty="0"/>
              <a:t>库</a:t>
            </a:r>
            <a:endParaRPr kumimoji="1"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kumimoji="1" lang="zh-CN" altLang="en-US" sz="2400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1DEB8F35-89E9-27DB-2D76-7BED83C75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31531"/>
              </p:ext>
            </p:extLst>
          </p:nvPr>
        </p:nvGraphicFramePr>
        <p:xfrm>
          <a:off x="5140433" y="2626826"/>
          <a:ext cx="6900332" cy="3490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712">
                  <a:extLst>
                    <a:ext uri="{9D8B030D-6E8A-4147-A177-3AD203B41FA5}">
                      <a16:colId xmlns:a16="http://schemas.microsoft.com/office/drawing/2014/main" val="2262310744"/>
                    </a:ext>
                  </a:extLst>
                </a:gridCol>
                <a:gridCol w="2517454">
                  <a:extLst>
                    <a:ext uri="{9D8B030D-6E8A-4147-A177-3AD203B41FA5}">
                      <a16:colId xmlns:a16="http://schemas.microsoft.com/office/drawing/2014/main" val="4154992929"/>
                    </a:ext>
                  </a:extLst>
                </a:gridCol>
                <a:gridCol w="1023392">
                  <a:extLst>
                    <a:ext uri="{9D8B030D-6E8A-4147-A177-3AD203B41FA5}">
                      <a16:colId xmlns:a16="http://schemas.microsoft.com/office/drawing/2014/main" val="695310086"/>
                    </a:ext>
                  </a:extLst>
                </a:gridCol>
                <a:gridCol w="2426774">
                  <a:extLst>
                    <a:ext uri="{9D8B030D-6E8A-4147-A177-3AD203B41FA5}">
                      <a16:colId xmlns:a16="http://schemas.microsoft.com/office/drawing/2014/main" val="215326246"/>
                    </a:ext>
                  </a:extLst>
                </a:gridCol>
              </a:tblGrid>
              <a:tr h="396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名称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含义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名称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含义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106679"/>
                  </a:ext>
                </a:extLst>
              </a:tr>
              <a:tr h="3962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CRIM</a:t>
                      </a:r>
                      <a:endParaRPr lang="zh-CN" altLang="en-US" sz="1500" b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城镇人均犯罪率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DIS</a:t>
                      </a:r>
                      <a:endParaRPr lang="zh-CN" altLang="en-US" sz="1500" b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与五个就业中心加权距离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52079"/>
                  </a:ext>
                </a:extLst>
              </a:tr>
              <a:tr h="3962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ZN</a:t>
                      </a:r>
                      <a:endParaRPr lang="zh-CN" altLang="en-US" sz="1500" b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住宅用地比例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RAD</a:t>
                      </a:r>
                      <a:endParaRPr lang="zh-CN" altLang="en-US" sz="1500" b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径向高速公路可达性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00869"/>
                  </a:ext>
                </a:extLst>
              </a:tr>
              <a:tr h="3962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INDUS</a:t>
                      </a:r>
                      <a:endParaRPr lang="zh-CN" altLang="en-US" sz="1500" b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非零售业务比例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TAX</a:t>
                      </a:r>
                      <a:endParaRPr lang="zh-CN" altLang="en-US" sz="1500" b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不动产税率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193629"/>
                  </a:ext>
                </a:extLst>
              </a:tr>
              <a:tr h="5643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CHAS</a:t>
                      </a:r>
                      <a:endParaRPr lang="zh-CN" altLang="en-US" sz="1500" b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虚拟变量：查尔斯河河道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PTPATIO </a:t>
                      </a:r>
                      <a:endParaRPr lang="zh-CN" altLang="en-US" sz="1500" b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城镇教师学生比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91957"/>
                  </a:ext>
                </a:extLst>
              </a:tr>
              <a:tr h="3962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NOX</a:t>
                      </a:r>
                      <a:endParaRPr lang="zh-CN" altLang="en-US" sz="1500" b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一氧化氮浓度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B</a:t>
                      </a:r>
                      <a:endParaRPr lang="zh-CN" altLang="en-US" sz="1500" b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城镇黑人比例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817229"/>
                  </a:ext>
                </a:extLst>
              </a:tr>
              <a:tr h="538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RM</a:t>
                      </a:r>
                      <a:endParaRPr lang="zh-CN" altLang="en-US" sz="1500" b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住宅平均房间数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LSTAT</a:t>
                      </a:r>
                      <a:endParaRPr lang="zh-CN" altLang="en-US" sz="1500" b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房东属于低等收入阶级比例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926168"/>
                  </a:ext>
                </a:extLst>
              </a:tr>
              <a:tr h="3962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AGE</a:t>
                      </a:r>
                      <a:endParaRPr lang="zh-CN" altLang="en-US" sz="1500" b="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1940</a:t>
                      </a:r>
                      <a:r>
                        <a:rPr lang="zh-CN" altLang="en-US" sz="1500" b="0" dirty="0"/>
                        <a:t>年前自主单位比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/>
                        <a:t>MEDV</a:t>
                      </a:r>
                      <a:endParaRPr lang="zh-CN" altLang="en-US" sz="1500" b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/>
                        <a:t>自主房屋房价中位数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28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902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B567A2-4BD9-282E-2EDA-5A2ACF45E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/>
          <a:lstStyle/>
          <a:p>
            <a:r>
              <a:rPr lang="en-US" altLang="zh-CN" dirty="0"/>
              <a:t>1.2.4 </a:t>
            </a:r>
            <a:r>
              <a:rPr lang="zh-CN" altLang="en-US" dirty="0"/>
              <a:t>波士顿房价数据集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FB108D-756E-6CEA-2A1E-D5D2C0FD38B6}"/>
              </a:ext>
            </a:extLst>
          </p:cNvPr>
          <p:cNvSpPr/>
          <p:nvPr/>
        </p:nvSpPr>
        <p:spPr>
          <a:xfrm>
            <a:off x="703302" y="1100667"/>
            <a:ext cx="10879097" cy="5503333"/>
          </a:xfrm>
          <a:prstGeom prst="rect">
            <a:avLst/>
          </a:prstGeom>
          <a:solidFill>
            <a:schemeClr val="bg2">
              <a:lumMod val="40000"/>
              <a:lumOff val="6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E0B3DA-CBB7-75F8-D65E-929949E03AC0}"/>
              </a:ext>
            </a:extLst>
          </p:cNvPr>
          <p:cNvSpPr txBox="1"/>
          <p:nvPr/>
        </p:nvSpPr>
        <p:spPr>
          <a:xfrm>
            <a:off x="294676" y="1161666"/>
            <a:ext cx="1461546" cy="369332"/>
          </a:xfrm>
          <a:prstGeom prst="rect">
            <a:avLst/>
          </a:prstGeom>
          <a:solidFill>
            <a:srgbClr val="0066FF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Python</a:t>
            </a:r>
            <a:r>
              <a:rPr lang="zh-CN" altLang="en-US" b="1" dirty="0">
                <a:solidFill>
                  <a:schemeClr val="bg1"/>
                </a:solidFill>
              </a:rPr>
              <a:t>实例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910302-486D-E8D3-3139-0D26D2270B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7E6E6"/>
              </a:clrFrom>
              <a:clrTo>
                <a:srgbClr val="E7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102" y="1070496"/>
            <a:ext cx="8353082" cy="22698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2B7437-D72A-5D2F-7A70-908D86FD6F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262" b="15326"/>
          <a:stretch>
            <a:fillRect/>
          </a:stretch>
        </p:blipFill>
        <p:spPr>
          <a:xfrm>
            <a:off x="2516185" y="3217932"/>
            <a:ext cx="7159625" cy="16840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DCA019-8E85-BAA5-DB4B-0AD86608B1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28" b="11418"/>
          <a:stretch>
            <a:fillRect/>
          </a:stretch>
        </p:blipFill>
        <p:spPr>
          <a:xfrm>
            <a:off x="2516185" y="4901952"/>
            <a:ext cx="726630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大数据预处理概论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9192B-3A93-482D-A650-DD8BF4195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Introduction to Big Data Preprocessing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BBB5C7-1DDF-43C3-8E06-22C049A3C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400" y="4788655"/>
            <a:ext cx="6553199" cy="472252"/>
          </a:xfr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大数据预处理的目的和主要内容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本课程使用的主要数据集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5B933A-A04F-D272-0931-9C65777DEA93}"/>
              </a:ext>
            </a:extLst>
          </p:cNvPr>
          <p:cNvSpPr txBox="1"/>
          <p:nvPr/>
        </p:nvSpPr>
        <p:spPr>
          <a:xfrm>
            <a:off x="2218267" y="3835400"/>
            <a:ext cx="1888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/>
              <a:t>本章小结：</a:t>
            </a:r>
          </a:p>
        </p:txBody>
      </p:sp>
    </p:spTree>
    <p:extLst>
      <p:ext uri="{BB962C8B-B14F-4D97-AF65-F5344CB8AC3E}">
        <p14:creationId xmlns:p14="http://schemas.microsoft.com/office/powerpoint/2010/main" val="237932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9E801891-5D9C-9955-5CCA-AFF61957E89D}"/>
              </a:ext>
            </a:extLst>
          </p:cNvPr>
          <p:cNvSpPr/>
          <p:nvPr/>
        </p:nvSpPr>
        <p:spPr>
          <a:xfrm>
            <a:off x="1284109" y="4068264"/>
            <a:ext cx="2730842" cy="5150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8A48003-6484-4772-8836-1064C049D117}"/>
              </a:ext>
            </a:extLst>
          </p:cNvPr>
          <p:cNvGrpSpPr/>
          <p:nvPr/>
        </p:nvGrpSpPr>
        <p:grpSpPr>
          <a:xfrm>
            <a:off x="6874934" y="1622520"/>
            <a:ext cx="4986141" cy="2388369"/>
            <a:chOff x="6906188" y="1622520"/>
            <a:chExt cx="4615249" cy="238836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0590442-DA62-4AE7-AFEA-9C9B82728B7C}"/>
                </a:ext>
              </a:extLst>
            </p:cNvPr>
            <p:cNvSpPr txBox="1"/>
            <p:nvPr/>
          </p:nvSpPr>
          <p:spPr>
            <a:xfrm>
              <a:off x="8380199" y="1622520"/>
              <a:ext cx="2935043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3.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数据分析（建模）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996966D-9A41-4D3F-B513-A6129731CE9D}"/>
                </a:ext>
              </a:extLst>
            </p:cNvPr>
            <p:cNvSpPr txBox="1"/>
            <p:nvPr/>
          </p:nvSpPr>
          <p:spPr>
            <a:xfrm>
              <a:off x="8196300" y="2159035"/>
              <a:ext cx="3325137" cy="185185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u="sng" dirty="0">
                  <a:solidFill>
                    <a:srgbClr val="970203"/>
                  </a:solidFill>
                </a:rPr>
                <a:t>统计建模：</a:t>
              </a:r>
              <a:r>
                <a:rPr lang="zh-CN" altLang="en-US" u="sng" dirty="0"/>
                <a:t>常见模型和分析方法包括：回归分析、多元统计分析、时间序列分析、函数型数据分析等。</a:t>
              </a:r>
              <a:endParaRPr lang="en-US" altLang="zh-CN" u="sng" dirty="0"/>
            </a:p>
            <a:p>
              <a:pPr>
                <a:lnSpc>
                  <a:spcPct val="130000"/>
                </a:lnSpc>
              </a:pPr>
              <a:r>
                <a:rPr lang="zh-CN" altLang="en-US" b="1" u="sng" dirty="0">
                  <a:solidFill>
                    <a:srgbClr val="970203"/>
                  </a:solidFill>
                </a:rPr>
                <a:t>优化算法</a:t>
              </a:r>
              <a:r>
                <a:rPr lang="zh-CN" altLang="en-US" u="sng" dirty="0">
                  <a:solidFill>
                    <a:srgbClr val="970203"/>
                  </a:solidFill>
                </a:rPr>
                <a:t>：</a:t>
              </a:r>
              <a:r>
                <a:rPr lang="en-US" altLang="zh-CN" u="sng" dirty="0"/>
                <a:t>EM</a:t>
              </a:r>
              <a:r>
                <a:rPr lang="zh-CN" altLang="en-US" u="sng" dirty="0"/>
                <a:t>算法，梯度下降算法等。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821E67B-31C5-41C6-BBD4-05292BDBCC2D}"/>
                </a:ext>
              </a:extLst>
            </p:cNvPr>
            <p:cNvCxnSpPr>
              <a:cxnSpLocks/>
            </p:cNvCxnSpPr>
            <p:nvPr/>
          </p:nvCxnSpPr>
          <p:spPr>
            <a:xfrm>
              <a:off x="7715250" y="2132707"/>
              <a:ext cx="3488868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129A824-44D2-4C9A-9619-A38426768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188" y="2132707"/>
              <a:ext cx="809062" cy="649024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FA6A1BD-3F33-4B0E-B0DC-2647BC1CE167}"/>
              </a:ext>
            </a:extLst>
          </p:cNvPr>
          <p:cNvGrpSpPr/>
          <p:nvPr/>
        </p:nvGrpSpPr>
        <p:grpSpPr>
          <a:xfrm>
            <a:off x="6942667" y="4121642"/>
            <a:ext cx="4582583" cy="528679"/>
            <a:chOff x="7153450" y="3722079"/>
            <a:chExt cx="4582583" cy="528679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7584414-B8FF-4F71-8C0D-78775E2D4546}"/>
                </a:ext>
              </a:extLst>
            </p:cNvPr>
            <p:cNvSpPr txBox="1"/>
            <p:nvPr/>
          </p:nvSpPr>
          <p:spPr>
            <a:xfrm>
              <a:off x="8697505" y="3722079"/>
              <a:ext cx="303852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4.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结果分析及应用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45BD53D-2876-41EA-97C8-3A53FF482F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6361" y="4197378"/>
              <a:ext cx="3592353" cy="5338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05DBBE9-7546-4048-B376-8A9C67E4F0E4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50" y="3828717"/>
              <a:ext cx="672911" cy="42204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E75B3A5-BA1C-499F-9D61-CCA05557A0E2}"/>
              </a:ext>
            </a:extLst>
          </p:cNvPr>
          <p:cNvGrpSpPr/>
          <p:nvPr/>
        </p:nvGrpSpPr>
        <p:grpSpPr>
          <a:xfrm flipH="1">
            <a:off x="1537891" y="1632023"/>
            <a:ext cx="3679677" cy="1715536"/>
            <a:chOff x="6930695" y="1632023"/>
            <a:chExt cx="3679677" cy="171553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D20E12F-B08D-4972-84C4-D87E2A239856}"/>
                </a:ext>
              </a:extLst>
            </p:cNvPr>
            <p:cNvSpPr txBox="1"/>
            <p:nvPr/>
          </p:nvSpPr>
          <p:spPr>
            <a:xfrm>
              <a:off x="7715251" y="1632023"/>
              <a:ext cx="2895121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1.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数据获取（采集）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A4ACE69-2DD3-415F-B20A-30BAD2EA1D39}"/>
                </a:ext>
              </a:extLst>
            </p:cNvPr>
            <p:cNvSpPr txBox="1"/>
            <p:nvPr/>
          </p:nvSpPr>
          <p:spPr>
            <a:xfrm>
              <a:off x="7764458" y="2215903"/>
              <a:ext cx="2817418" cy="113165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u="sng" dirty="0"/>
                <a:t>通过传感器获取的</a:t>
              </a:r>
              <a:r>
                <a:rPr lang="zh-CN" altLang="en-US" u="sng" dirty="0">
                  <a:solidFill>
                    <a:srgbClr val="970203"/>
                  </a:solidFill>
                </a:rPr>
                <a:t>结构数据</a:t>
              </a:r>
              <a:r>
                <a:rPr lang="zh-CN" altLang="en-US" u="sng" dirty="0"/>
                <a:t>；通过问卷录入，爬虫等方式获取的</a:t>
              </a:r>
              <a:r>
                <a:rPr lang="zh-CN" altLang="en-US" u="sng" dirty="0">
                  <a:solidFill>
                    <a:srgbClr val="970203"/>
                  </a:solidFill>
                </a:rPr>
                <a:t>非结构数据</a:t>
              </a:r>
              <a:r>
                <a:rPr lang="zh-CN" altLang="en-US" u="sng" dirty="0"/>
                <a:t>。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502837B-FCCD-4FA0-9708-E54FC0C99EAA}"/>
                </a:ext>
              </a:extLst>
            </p:cNvPr>
            <p:cNvCxnSpPr>
              <a:cxnSpLocks/>
            </p:cNvCxnSpPr>
            <p:nvPr/>
          </p:nvCxnSpPr>
          <p:spPr>
            <a:xfrm>
              <a:off x="7715250" y="2132707"/>
              <a:ext cx="2745534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C0D73E0-4458-419D-A658-7848EE496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0695" y="2132707"/>
              <a:ext cx="784555" cy="649024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F5B09B7-C592-43E3-8B80-82A057C3A846}"/>
              </a:ext>
            </a:extLst>
          </p:cNvPr>
          <p:cNvGrpSpPr/>
          <p:nvPr/>
        </p:nvGrpSpPr>
        <p:grpSpPr>
          <a:xfrm flipH="1">
            <a:off x="1537891" y="4121642"/>
            <a:ext cx="3593220" cy="2436241"/>
            <a:chOff x="7113572" y="3722079"/>
            <a:chExt cx="3593220" cy="243624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979E9D1-8EE2-40F9-9A66-DD55777230BD}"/>
                </a:ext>
              </a:extLst>
            </p:cNvPr>
            <p:cNvSpPr txBox="1"/>
            <p:nvPr/>
          </p:nvSpPr>
          <p:spPr>
            <a:xfrm>
              <a:off x="8229732" y="3722079"/>
              <a:ext cx="2310394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2.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数据预处理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8AD9E69F-758D-4FA1-A5BF-6FBFCFFB16F1}"/>
                </a:ext>
              </a:extLst>
            </p:cNvPr>
            <p:cNvSpPr txBox="1"/>
            <p:nvPr/>
          </p:nvSpPr>
          <p:spPr>
            <a:xfrm>
              <a:off x="7599628" y="4304286"/>
              <a:ext cx="3107164" cy="185403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b="1" u="sng" dirty="0">
                  <a:solidFill>
                    <a:srgbClr val="970203"/>
                  </a:solidFill>
                </a:rPr>
                <a:t>完善、简化</a:t>
              </a:r>
              <a:r>
                <a:rPr lang="zh-CN" altLang="en-US" u="sng" dirty="0">
                  <a:solidFill>
                    <a:srgbClr val="970203"/>
                  </a:solidFill>
                </a:rPr>
                <a:t>数据，便于分析；</a:t>
              </a:r>
              <a:endParaRPr lang="en-US" altLang="zh-CN" u="sng" dirty="0">
                <a:solidFill>
                  <a:srgbClr val="970203"/>
                </a:solidFill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b="1" u="sng" dirty="0">
                  <a:solidFill>
                    <a:srgbClr val="970203"/>
                  </a:solidFill>
                </a:rPr>
                <a:t>改变数据状态和属性</a:t>
              </a:r>
              <a:r>
                <a:rPr lang="zh-CN" altLang="en-US" u="sng" dirty="0">
                  <a:solidFill>
                    <a:srgbClr val="970203"/>
                  </a:solidFill>
                </a:rPr>
                <a:t>，便于提升分析价值、降低数据挖掘难度</a:t>
              </a:r>
              <a:r>
                <a:rPr lang="zh-CN" altLang="en-US" dirty="0"/>
                <a:t>。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endParaRPr lang="zh-CN" altLang="en-US" dirty="0"/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7ED72F19-EA63-4CD8-B9D5-EC7F306E497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361" y="4250758"/>
              <a:ext cx="273084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16B10426-180D-4C6E-97B4-16F36B3FA1DF}"/>
                </a:ext>
              </a:extLst>
            </p:cNvPr>
            <p:cNvCxnSpPr>
              <a:cxnSpLocks/>
            </p:cNvCxnSpPr>
            <p:nvPr/>
          </p:nvCxnSpPr>
          <p:spPr>
            <a:xfrm>
              <a:off x="7113572" y="3828717"/>
              <a:ext cx="712789" cy="42204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68B2A06-43B5-6DFC-9EFC-B65AAAA31B18}"/>
              </a:ext>
            </a:extLst>
          </p:cNvPr>
          <p:cNvSpPr txBox="1"/>
          <p:nvPr/>
        </p:nvSpPr>
        <p:spPr>
          <a:xfrm>
            <a:off x="8268722" y="4703849"/>
            <a:ext cx="2647267" cy="7715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u="sng" dirty="0"/>
              <a:t>模型评估，包括准确性、稳健性、可延展性等。</a:t>
            </a:r>
            <a:endParaRPr lang="en-US" altLang="zh-CN" u="sng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AED39C3-1463-0E97-B234-0E2225B2C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6429" y="2655132"/>
            <a:ext cx="4118334" cy="1797725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635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标题 1">
            <a:extLst>
              <a:ext uri="{FF2B5EF4-FFF2-40B4-BE49-F238E27FC236}">
                <a16:creationId xmlns:a16="http://schemas.microsoft.com/office/drawing/2014/main" id="{589C2B6A-9101-83D8-33DB-ED14019A0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/>
          <a:lstStyle/>
          <a:p>
            <a:r>
              <a:rPr lang="zh-CN" altLang="en-US" dirty="0"/>
              <a:t>数据挖掘包含的主要步骤</a:t>
            </a:r>
          </a:p>
        </p:txBody>
      </p:sp>
    </p:spTree>
    <p:extLst>
      <p:ext uri="{BB962C8B-B14F-4D97-AF65-F5344CB8AC3E}">
        <p14:creationId xmlns:p14="http://schemas.microsoft.com/office/powerpoint/2010/main" val="4113024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99900-8203-D8F6-027C-5342F750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564EBD-033E-2A00-5EF4-0E1EEF515DE8}"/>
              </a:ext>
            </a:extLst>
          </p:cNvPr>
          <p:cNvSpPr txBox="1"/>
          <p:nvPr/>
        </p:nvSpPr>
        <p:spPr>
          <a:xfrm>
            <a:off x="792481" y="1256304"/>
            <a:ext cx="1050909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u="sng" dirty="0"/>
              <a:t>课程参考教材</a:t>
            </a:r>
            <a:r>
              <a:rPr lang="zh-CN" altLang="en-US" sz="2400" dirty="0"/>
              <a:t>：</a:t>
            </a:r>
            <a:r>
              <a:rPr lang="en-US" altLang="zh-CN" sz="2400" dirty="0"/>
              <a:t>《</a:t>
            </a:r>
            <a:r>
              <a:rPr lang="zh-CN" altLang="en-US" sz="2400" dirty="0"/>
              <a:t>大数据预处理：基于</a:t>
            </a:r>
            <a:r>
              <a:rPr lang="en-US" altLang="zh-CN" sz="2400" dirty="0"/>
              <a:t>Python</a:t>
            </a:r>
            <a:r>
              <a:rPr lang="zh-CN" altLang="en-US" sz="2400" dirty="0"/>
              <a:t>的应用</a:t>
            </a:r>
            <a:r>
              <a:rPr lang="en-US" altLang="zh-CN" sz="2400" dirty="0"/>
              <a:t>》</a:t>
            </a:r>
            <a:r>
              <a:rPr lang="zh-CN" altLang="en-US" sz="2400" dirty="0"/>
              <a:t>任韬、刘帅，首都经济贸易大学出版社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数据预处理过程中常见</a:t>
            </a:r>
            <a:r>
              <a:rPr lang="zh-CN" altLang="en-US" sz="2400" u="sng" dirty="0">
                <a:solidFill>
                  <a:srgbClr val="970203"/>
                </a:solidFill>
              </a:rPr>
              <a:t>工作内容</a:t>
            </a:r>
            <a:r>
              <a:rPr lang="zh-CN" altLang="en-US" sz="2400" u="sng" dirty="0"/>
              <a:t>（是什么）</a:t>
            </a:r>
            <a:r>
              <a:rPr lang="zh-CN" altLang="en-US" sz="2400" dirty="0"/>
              <a:t>和</a:t>
            </a:r>
            <a:r>
              <a:rPr lang="zh-CN" altLang="en-US" sz="2400" u="sng" dirty="0">
                <a:solidFill>
                  <a:srgbClr val="970203"/>
                </a:solidFill>
              </a:rPr>
              <a:t>操作方法</a:t>
            </a:r>
            <a:r>
              <a:rPr lang="zh-CN" altLang="en-US" sz="2400" u="sng" dirty="0"/>
              <a:t>（怎么做）</a:t>
            </a:r>
            <a:endParaRPr lang="en-US" altLang="zh-CN" sz="2400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u="sng" dirty="0"/>
              <a:t>案例代码均基于</a:t>
            </a:r>
            <a:r>
              <a:rPr lang="en-US" altLang="zh-CN" sz="2400" u="sng" dirty="0"/>
              <a:t>Python3</a:t>
            </a:r>
            <a:r>
              <a:rPr lang="zh-CN" altLang="en-US" sz="2400" u="sng" dirty="0"/>
              <a:t>和</a:t>
            </a:r>
            <a:r>
              <a:rPr lang="en-US" altLang="zh-CN" sz="2400" u="sng" dirty="0" err="1"/>
              <a:t>Jupyter</a:t>
            </a:r>
            <a:r>
              <a:rPr lang="en-US" altLang="zh-CN" sz="2400" u="sng" dirty="0"/>
              <a:t> Notebook</a:t>
            </a:r>
            <a:r>
              <a:rPr lang="zh-CN" altLang="en-US" sz="2400" u="sng" dirty="0"/>
              <a:t>平台</a:t>
            </a:r>
            <a:endParaRPr lang="en-US" altLang="zh-CN" sz="2400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章节介绍</a:t>
            </a:r>
            <a:r>
              <a:rPr lang="en-US" altLang="zh-CN" sz="2400" dirty="0"/>
              <a:t>: </a:t>
            </a:r>
          </a:p>
          <a:p>
            <a:pPr marL="800100" lvl="1" indent="-342900"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章：大数据预处理概念</a:t>
            </a:r>
            <a:endParaRPr lang="en-US" altLang="zh-CN" sz="2400" dirty="0"/>
          </a:p>
          <a:p>
            <a:pPr marL="800100" lvl="1" indent="-342900"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章：缺失值及其处理方法</a:t>
            </a:r>
            <a:endParaRPr lang="en-US" altLang="zh-CN" sz="2400" dirty="0"/>
          </a:p>
          <a:p>
            <a:pPr marL="800100" lvl="1" indent="-342900"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/>
              <a:t>第</a:t>
            </a:r>
            <a:r>
              <a:rPr lang="en-US" altLang="zh-CN" sz="2400" dirty="0"/>
              <a:t>3</a:t>
            </a:r>
            <a:r>
              <a:rPr lang="zh-CN" altLang="en-US" sz="2400" dirty="0"/>
              <a:t>章：数据纠错与格式处理</a:t>
            </a:r>
            <a:endParaRPr lang="en-US" altLang="zh-CN" sz="2400" dirty="0"/>
          </a:p>
          <a:p>
            <a:pPr marL="800100" lvl="1" indent="-342900"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/>
              <a:t>第</a:t>
            </a:r>
            <a:r>
              <a:rPr lang="en-US" altLang="zh-CN" sz="2400" dirty="0"/>
              <a:t>4</a:t>
            </a:r>
            <a:r>
              <a:rPr lang="zh-CN" altLang="en-US" sz="2400" dirty="0"/>
              <a:t>章：数据离散化</a:t>
            </a:r>
            <a:endParaRPr lang="en-US" altLang="zh-CN" sz="2400" dirty="0"/>
          </a:p>
          <a:p>
            <a:pPr marL="800100" lvl="1" indent="-342900"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/>
              <a:t>第</a:t>
            </a:r>
            <a:r>
              <a:rPr lang="en-US" altLang="zh-CN" sz="2400" dirty="0"/>
              <a:t>5</a:t>
            </a:r>
            <a:r>
              <a:rPr lang="zh-CN" altLang="en-US" sz="2400" dirty="0"/>
              <a:t>章，异常分布数据处理</a:t>
            </a:r>
            <a:r>
              <a:rPr lang="en-US" altLang="zh-CN" sz="2400" dirty="0"/>
              <a:t>I</a:t>
            </a:r>
            <a:r>
              <a:rPr lang="zh-CN" altLang="en-US" sz="2400" dirty="0"/>
              <a:t>：低频分类数据、高偏度数据、异常值</a:t>
            </a:r>
          </a:p>
          <a:p>
            <a:pPr marL="800100" lvl="1" indent="-342900"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/>
              <a:t>第</a:t>
            </a:r>
            <a:r>
              <a:rPr lang="en-US" altLang="zh-CN" sz="2400" dirty="0"/>
              <a:t>6</a:t>
            </a:r>
            <a:r>
              <a:rPr lang="zh-CN" altLang="en-US" sz="2400" dirty="0"/>
              <a:t>章，异常分布数据处理</a:t>
            </a:r>
            <a:r>
              <a:rPr lang="en-US" altLang="zh-CN" sz="2400" dirty="0"/>
              <a:t>II</a:t>
            </a:r>
            <a:r>
              <a:rPr lang="zh-CN" altLang="en-US" sz="2400" dirty="0"/>
              <a:t>：不平衡数据</a:t>
            </a:r>
          </a:p>
          <a:p>
            <a:pPr marL="800100" lvl="1" indent="-342900"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/>
              <a:t>第</a:t>
            </a:r>
            <a:r>
              <a:rPr lang="en-US" altLang="zh-CN" sz="2400" dirty="0"/>
              <a:t>7</a:t>
            </a:r>
            <a:r>
              <a:rPr lang="zh-CN" altLang="en-US" sz="2400" dirty="0"/>
              <a:t>章：数据特征缩放</a:t>
            </a:r>
            <a:endParaRPr lang="en-US" altLang="zh-CN" sz="2400" dirty="0"/>
          </a:p>
          <a:p>
            <a:pPr marL="800100" lvl="1" indent="-342900"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/>
              <a:t>第</a:t>
            </a:r>
            <a:r>
              <a:rPr lang="en-US" altLang="zh-CN" sz="2400" dirty="0"/>
              <a:t>8</a:t>
            </a:r>
            <a:r>
              <a:rPr lang="zh-CN" altLang="en-US" sz="2400" dirty="0"/>
              <a:t>章：数据规约</a:t>
            </a:r>
            <a:endParaRPr lang="en-US" altLang="zh-CN" sz="2400" dirty="0"/>
          </a:p>
          <a:p>
            <a:pPr marL="800100" lvl="1" indent="-342900"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/>
              <a:t>第</a:t>
            </a:r>
            <a:r>
              <a:rPr lang="en-US" altLang="zh-CN" sz="2400" dirty="0"/>
              <a:t>9</a:t>
            </a:r>
            <a:r>
              <a:rPr lang="zh-CN" altLang="en-US" sz="2400" dirty="0"/>
              <a:t>章：非结构数据预处理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658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大数据预处理概论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9192B-3A93-482D-A650-DD8BF4195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Introduction to Big Data Preprocessing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BBB5C7-1DDF-43C3-8E06-22C049A3C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400" y="4788655"/>
            <a:ext cx="6553199" cy="472252"/>
          </a:xfrm>
        </p:spPr>
        <p:txBody>
          <a:bodyPr wrap="square">
            <a:spAutoFit/>
          </a:bodyPr>
          <a:lstStyle/>
          <a:p>
            <a:pPr algn="l"/>
            <a:r>
              <a:rPr lang="en-US" altLang="zh-CN" sz="28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大数据预处理的目的和主要内容</a:t>
            </a: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本课程使用的主要数据集</a:t>
            </a: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97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大数据预处理概论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9192B-3A93-482D-A650-DD8BF4195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Introduction to Big Data Preprocessing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BBB5C7-1DDF-43C3-8E06-22C049A3C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400" y="4788655"/>
            <a:ext cx="6553199" cy="472252"/>
          </a:xfrm>
        </p:spPr>
        <p:txBody>
          <a:bodyPr wrap="square">
            <a:spAutoFit/>
          </a:bodyPr>
          <a:lstStyle/>
          <a:p>
            <a:pPr algn="l"/>
            <a:r>
              <a:rPr lang="en-US" altLang="zh-CN" sz="28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大数据预处理的目的和主要内容</a:t>
            </a: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21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99900-8203-D8F6-027C-5342F750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1.1.1 </a:t>
            </a:r>
            <a:r>
              <a:rPr lang="zh-CN" altLang="en-US" dirty="0"/>
              <a:t>大数据预处理的目的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564EBD-033E-2A00-5EF4-0E1EEF515DE8}"/>
              </a:ext>
            </a:extLst>
          </p:cNvPr>
          <p:cNvSpPr txBox="1"/>
          <p:nvPr/>
        </p:nvSpPr>
        <p:spPr>
          <a:xfrm>
            <a:off x="792481" y="1256304"/>
            <a:ext cx="10509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970203"/>
                </a:solidFill>
              </a:rPr>
              <a:t>数据预处理（</a:t>
            </a:r>
            <a:r>
              <a:rPr lang="en-US" altLang="zh-CN" sz="2400" b="1" dirty="0">
                <a:solidFill>
                  <a:srgbClr val="970203"/>
                </a:solidFill>
              </a:rPr>
              <a:t>data preprocessing</a:t>
            </a:r>
            <a:r>
              <a:rPr lang="zh-CN" altLang="en-US" sz="2400" b="1" dirty="0">
                <a:solidFill>
                  <a:srgbClr val="970203"/>
                </a:solidFill>
              </a:rPr>
              <a:t>）</a:t>
            </a:r>
            <a:r>
              <a:rPr lang="zh-CN" altLang="en-US" sz="2400" dirty="0"/>
              <a:t>是一个基于流程的定义，即在数据获取（采集）后，数据分析前，这一段时间里对数据进行的处理操作</a:t>
            </a:r>
            <a:endParaRPr lang="en-US" altLang="zh-CN" sz="2400" dirty="0"/>
          </a:p>
          <a:p>
            <a:endParaRPr lang="en-US" altLang="zh-CN" sz="2400" u="sng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A207F3-69FB-EE00-2D97-324E02D83B80}"/>
              </a:ext>
            </a:extLst>
          </p:cNvPr>
          <p:cNvSpPr txBox="1"/>
          <p:nvPr/>
        </p:nvSpPr>
        <p:spPr>
          <a:xfrm>
            <a:off x="792481" y="2228671"/>
            <a:ext cx="10509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</a:rPr>
              <a:t>数据预处理虽为中间过程，却往往占据数据分析项目总工作量的</a:t>
            </a:r>
            <a:r>
              <a:rPr lang="en-US" altLang="zh-CN" sz="2400" dirty="0">
                <a:latin typeface="+mn-ea"/>
              </a:rPr>
              <a:t>70%-80%</a:t>
            </a:r>
            <a:r>
              <a:rPr lang="zh-CN" altLang="en-US" sz="2400" dirty="0">
                <a:latin typeface="+mn-ea"/>
              </a:rPr>
              <a:t>以上，且数据预处理的效果与数据分析顺利与否直接相关</a:t>
            </a:r>
            <a:endParaRPr lang="en-US" altLang="zh-CN" sz="2400" dirty="0">
              <a:latin typeface="+mn-ea"/>
            </a:endParaRPr>
          </a:p>
          <a:p>
            <a:endParaRPr lang="en-US" altLang="zh-CN" sz="2400" u="sng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3FD48AE-F3FD-7607-2FC4-C057D64AE7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45620" y="3071522"/>
            <a:ext cx="9037469" cy="29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9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99900-8203-D8F6-027C-5342F750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1.1.1 </a:t>
            </a:r>
            <a:r>
              <a:rPr lang="zh-CN" altLang="en-US" dirty="0"/>
              <a:t>大数据预处理的目的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11D977-82A2-C543-95DF-C24C35F983D1}"/>
              </a:ext>
            </a:extLst>
          </p:cNvPr>
          <p:cNvSpPr txBox="1"/>
          <p:nvPr/>
        </p:nvSpPr>
        <p:spPr>
          <a:xfrm>
            <a:off x="710999" y="4154199"/>
            <a:ext cx="11312001" cy="1852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970203"/>
                </a:solidFill>
              </a:rPr>
              <a:t>大</a:t>
            </a:r>
            <a:r>
              <a:rPr lang="zh-CN" altLang="en-US" sz="2400" dirty="0"/>
              <a:t>数据预处理的</a:t>
            </a:r>
            <a:r>
              <a:rPr lang="zh-CN" altLang="en-US" sz="2400" b="1" u="sng" dirty="0"/>
              <a:t>基本思想</a:t>
            </a:r>
            <a:r>
              <a:rPr lang="zh-CN" altLang="en-US" sz="2400" dirty="0"/>
              <a:t>和数据预处理没有区别，在</a:t>
            </a:r>
            <a:r>
              <a:rPr lang="zh-CN" altLang="en-US" sz="2400" b="1" u="sng" dirty="0"/>
              <a:t>实现过程</a:t>
            </a:r>
            <a:r>
              <a:rPr lang="zh-CN" altLang="en-US" sz="2400" dirty="0"/>
              <a:t>中的区别主要体现在：</a:t>
            </a:r>
            <a:endParaRPr lang="en-US" altLang="zh-CN" sz="2400" dirty="0"/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970203"/>
                </a:solidFill>
              </a:rPr>
              <a:t>降维</a:t>
            </a:r>
            <a:r>
              <a:rPr lang="zh-CN" altLang="en-US" sz="2000" dirty="0"/>
              <a:t>：在尽量保持信息含量的前提下减少样本量、</a:t>
            </a:r>
            <a:r>
              <a:rPr lang="zh-CN" altLang="en-US" sz="2000" u="sng" dirty="0"/>
              <a:t>变量数量</a:t>
            </a:r>
            <a:r>
              <a:rPr lang="zh-CN" altLang="en-US" sz="2000" dirty="0"/>
              <a:t>；（针对变量多）</a:t>
            </a:r>
            <a:endParaRPr lang="en-US" altLang="zh-CN" sz="2000" dirty="0"/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970203"/>
                </a:solidFill>
              </a:rPr>
              <a:t>配平</a:t>
            </a:r>
            <a:r>
              <a:rPr lang="zh-CN" altLang="en-US" sz="2000" dirty="0"/>
              <a:t>：对于不平衡的分类数据，使用多种方法进行配平；（针对样本不平衡）</a:t>
            </a:r>
            <a:endParaRPr lang="en-US" altLang="zh-CN" sz="2000" dirty="0"/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970203"/>
                </a:solidFill>
              </a:rPr>
              <a:t>优化</a:t>
            </a:r>
            <a:r>
              <a:rPr lang="zh-CN" altLang="en-US" sz="2000" dirty="0"/>
              <a:t>：需要考虑</a:t>
            </a:r>
            <a:r>
              <a:rPr lang="zh-CN" altLang="en-US" sz="2000" u="sng" dirty="0"/>
              <a:t>大数据的特点</a:t>
            </a:r>
            <a:r>
              <a:rPr lang="zh-CN" altLang="en-US" sz="2000" dirty="0"/>
              <a:t>而对预处理算法进行优化，提高运算速度。（针对两个方向）</a:t>
            </a:r>
            <a:endParaRPr lang="en-US" altLang="zh-CN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B3F78C7-DE6D-9D5B-6665-0607B833FA48}"/>
              </a:ext>
            </a:extLst>
          </p:cNvPr>
          <p:cNvSpPr txBox="1"/>
          <p:nvPr/>
        </p:nvSpPr>
        <p:spPr>
          <a:xfrm>
            <a:off x="711000" y="1341066"/>
            <a:ext cx="10509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970203"/>
                </a:solidFill>
              </a:rPr>
              <a:t>大数据的特征：数据量大、变量多</a:t>
            </a:r>
            <a:endParaRPr lang="en-US" altLang="zh-CN" sz="2400" b="1" dirty="0">
              <a:solidFill>
                <a:srgbClr val="970203"/>
              </a:solidFill>
            </a:endParaRPr>
          </a:p>
          <a:p>
            <a:endParaRPr lang="en-US" altLang="zh-CN" sz="2400" dirty="0"/>
          </a:p>
          <a:p>
            <a:endParaRPr lang="en-US" altLang="zh-CN" sz="2400" u="sng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4B2AB11-87C3-20EC-8A15-94B26983BE7B}"/>
              </a:ext>
            </a:extLst>
          </p:cNvPr>
          <p:cNvGrpSpPr/>
          <p:nvPr/>
        </p:nvGrpSpPr>
        <p:grpSpPr>
          <a:xfrm>
            <a:off x="4039576" y="1841988"/>
            <a:ext cx="4654845" cy="2248407"/>
            <a:chOff x="3042025" y="1776143"/>
            <a:chExt cx="4654845" cy="224840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4BB4C45-A07B-7748-FE11-1E2DDC6B81B4}"/>
                </a:ext>
              </a:extLst>
            </p:cNvPr>
            <p:cNvGrpSpPr/>
            <p:nvPr/>
          </p:nvGrpSpPr>
          <p:grpSpPr>
            <a:xfrm>
              <a:off x="3042025" y="1776143"/>
              <a:ext cx="4654845" cy="2248407"/>
              <a:chOff x="3422270" y="2505785"/>
              <a:chExt cx="4654845" cy="2248407"/>
            </a:xfrm>
          </p:grpSpPr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BDD3261E-7BC7-0E82-4281-6529B30A8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3935" y="3183047"/>
                <a:ext cx="0" cy="144863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ACC0BA2D-8277-098C-F54D-6E6665BDB290}"/>
                  </a:ext>
                </a:extLst>
              </p:cNvPr>
              <p:cNvGrpSpPr/>
              <p:nvPr/>
            </p:nvGrpSpPr>
            <p:grpSpPr>
              <a:xfrm>
                <a:off x="3422270" y="2505785"/>
                <a:ext cx="4654845" cy="2248407"/>
                <a:chOff x="3422270" y="2505785"/>
                <a:chExt cx="4654845" cy="2248407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ADA373FE-49DC-9E0A-BBF1-9E4452E8ED10}"/>
                    </a:ext>
                  </a:extLst>
                </p:cNvPr>
                <p:cNvSpPr/>
                <p:nvPr/>
              </p:nvSpPr>
              <p:spPr>
                <a:xfrm rot="10800000">
                  <a:off x="4066490" y="3064322"/>
                  <a:ext cx="3014804" cy="1689870"/>
                </a:xfrm>
                <a:prstGeom prst="rect">
                  <a:avLst/>
                </a:prstGeom>
                <a:gradFill flip="none" rotWithShape="1">
                  <a:gsLst>
                    <a:gs pos="68000">
                      <a:srgbClr val="959595">
                        <a:alpha val="98000"/>
                      </a:srgbClr>
                    </a:gs>
                    <a:gs pos="98000">
                      <a:schemeClr val="bg1"/>
                    </a:gs>
                    <a:gs pos="41000">
                      <a:schemeClr val="tx1">
                        <a:lumMod val="65000"/>
                        <a:lumOff val="35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0">
                      <a:schemeClr val="tx1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gradFill>
                      <a:gsLst>
                        <a:gs pos="53385">
                          <a:srgbClr val="959595"/>
                        </a:gs>
                        <a:gs pos="0">
                          <a:schemeClr val="bg1"/>
                        </a:gs>
                        <a:gs pos="74000">
                          <a:schemeClr val="tx1">
                            <a:lumMod val="65000"/>
                            <a:lumOff val="35000"/>
                          </a:schemeClr>
                        </a:gs>
                        <a:gs pos="26000">
                          <a:schemeClr val="bg1">
                            <a:lumMod val="75000"/>
                          </a:schemeClr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</a:endParaRPr>
                </a:p>
              </p:txBody>
            </p: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F11BC9DF-25A4-7174-E7F3-BE81A755D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9861" y="2951429"/>
                  <a:ext cx="2537384" cy="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36986EE-AEE7-F5AC-1EA0-395D616460D4}"/>
                    </a:ext>
                  </a:extLst>
                </p:cNvPr>
                <p:cNvSpPr txBox="1"/>
                <p:nvPr/>
              </p:nvSpPr>
              <p:spPr>
                <a:xfrm>
                  <a:off x="3422270" y="3082675"/>
                  <a:ext cx="461665" cy="1464801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CN" altLang="en-US" dirty="0"/>
                    <a:t>样本 </a:t>
                  </a:r>
                  <a:r>
                    <a:rPr lang="en-US" altLang="zh-CN" dirty="0"/>
                    <a:t>Sample  </a:t>
                  </a:r>
                  <a:endParaRPr lang="zh-CN" altLang="en-US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28414FA-A0C5-65B6-87E0-1CC6C0E7BACF}"/>
                    </a:ext>
                  </a:extLst>
                </p:cNvPr>
                <p:cNvSpPr txBox="1"/>
                <p:nvPr/>
              </p:nvSpPr>
              <p:spPr>
                <a:xfrm>
                  <a:off x="4016939" y="2505785"/>
                  <a:ext cx="40601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变量 </a:t>
                  </a:r>
                  <a:r>
                    <a:rPr lang="en-US" altLang="zh-CN" dirty="0"/>
                    <a:t>Variable/Feature/Predictor</a:t>
                  </a:r>
                  <a:endParaRPr lang="zh-CN" altLang="en-US" dirty="0"/>
                </a:p>
              </p:txBody>
            </p:sp>
          </p:grp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11B570D-20D3-F3E0-D06B-22BB6C1C97BD}"/>
                </a:ext>
              </a:extLst>
            </p:cNvPr>
            <p:cNvSpPr txBox="1"/>
            <p:nvPr/>
          </p:nvSpPr>
          <p:spPr>
            <a:xfrm>
              <a:off x="3853421" y="2721114"/>
              <a:ext cx="25135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数据矩阵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（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Data Matrix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63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99900-8203-D8F6-027C-5342F750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1.1.1 </a:t>
            </a:r>
            <a:r>
              <a:rPr lang="zh-CN" altLang="en-US" dirty="0"/>
              <a:t>大数据预处理的目的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B3F78C7-DE6D-9D5B-6665-0607B833FA48}"/>
              </a:ext>
            </a:extLst>
          </p:cNvPr>
          <p:cNvSpPr txBox="1"/>
          <p:nvPr/>
        </p:nvSpPr>
        <p:spPr>
          <a:xfrm>
            <a:off x="711000" y="1341066"/>
            <a:ext cx="10361388" cy="407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zh-CN" sz="2400" b="1" u="sng" dirty="0"/>
              <a:t>大数据预处理的三个目的</a:t>
            </a:r>
            <a:r>
              <a:rPr lang="zh-CN" altLang="zh-CN" sz="2400" dirty="0"/>
              <a:t>：</a:t>
            </a:r>
            <a:endParaRPr lang="en-US" altLang="zh-CN" sz="2400" dirty="0"/>
          </a:p>
          <a:p>
            <a:endParaRPr lang="zh-CN" altLang="zh-CN" sz="2400" dirty="0"/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970203"/>
                </a:solidFill>
              </a:rPr>
              <a:t>完善数据：</a:t>
            </a:r>
            <a:r>
              <a:rPr lang="zh-CN" altLang="en-US" sz="2400" b="1" dirty="0">
                <a:solidFill>
                  <a:srgbClr val="0063A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zh-CN" altLang="zh-CN" sz="2400" dirty="0"/>
              <a:t>识别并改正数据中存在的</a:t>
            </a:r>
            <a:r>
              <a:rPr lang="zh-CN" altLang="zh-CN" sz="2400" u="sng" dirty="0"/>
              <a:t>逻辑、格式等错误</a:t>
            </a:r>
            <a:r>
              <a:rPr lang="zh-CN" altLang="zh-CN" sz="2400" dirty="0"/>
              <a:t>，对</a:t>
            </a:r>
            <a:r>
              <a:rPr lang="zh-CN" altLang="zh-CN" sz="2400" u="sng" dirty="0"/>
              <a:t>缺失值进行处理</a:t>
            </a:r>
            <a:r>
              <a:rPr lang="zh-CN" altLang="zh-CN" sz="2400" dirty="0"/>
              <a:t>，对</a:t>
            </a:r>
            <a:r>
              <a:rPr lang="zh-CN" altLang="zh-CN" sz="2400" u="sng" dirty="0"/>
              <a:t>不平衡数据进行配平</a:t>
            </a:r>
            <a:r>
              <a:rPr lang="zh-CN" altLang="zh-CN" sz="2400" dirty="0"/>
              <a:t>等，使数据集能够满足分析建模的质量和数据形式要求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970203"/>
                </a:solidFill>
              </a:rPr>
              <a:t>简化数据：</a:t>
            </a:r>
            <a:r>
              <a:rPr lang="zh-CN" altLang="zh-CN" sz="2400" dirty="0"/>
              <a:t>对</a:t>
            </a:r>
            <a:r>
              <a:rPr lang="zh-CN" altLang="zh-CN" sz="2400" u="sng" dirty="0"/>
              <a:t>变量或样本进行归约</a:t>
            </a:r>
            <a:r>
              <a:rPr lang="zh-CN" altLang="zh-CN" sz="2400" dirty="0"/>
              <a:t>，使数据集得以简化，提高建模分析的效率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970203"/>
                </a:solidFill>
              </a:rPr>
              <a:t>提高数据信息含量：</a:t>
            </a:r>
            <a:r>
              <a:rPr lang="zh-CN" altLang="zh-CN" sz="2400" dirty="0"/>
              <a:t>基于分析需求，对</a:t>
            </a:r>
            <a:r>
              <a:rPr lang="zh-CN" altLang="zh-CN" sz="2400" u="sng" dirty="0"/>
              <a:t>数据特征进行缩放</a:t>
            </a:r>
            <a:r>
              <a:rPr lang="zh-CN" altLang="zh-CN" sz="2400" dirty="0"/>
              <a:t>或对</a:t>
            </a:r>
            <a:r>
              <a:rPr lang="zh-CN" altLang="zh-CN" sz="2400" u="sng" dirty="0"/>
              <a:t>连续型数据进行离散化</a:t>
            </a:r>
            <a:r>
              <a:rPr lang="zh-CN" altLang="zh-CN" sz="2400" dirty="0"/>
              <a:t>，提高数据信息含量，进而提高数据分析模型的准确性</a:t>
            </a:r>
            <a:endParaRPr lang="en-US" altLang="zh-CN" sz="2400" dirty="0"/>
          </a:p>
          <a:p>
            <a:endParaRPr lang="en-US" altLang="zh-CN" sz="2400" u="sng" dirty="0"/>
          </a:p>
        </p:txBody>
      </p:sp>
    </p:spTree>
    <p:extLst>
      <p:ext uri="{BB962C8B-B14F-4D97-AF65-F5344CB8AC3E}">
        <p14:creationId xmlns:p14="http://schemas.microsoft.com/office/powerpoint/2010/main" val="38352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大数据预处理概论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9192B-3A93-482D-A650-DD8BF4195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Introduction to Big Data Preprocessing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BBB5C7-1DDF-43C3-8E06-22C049A3C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400" y="4788655"/>
            <a:ext cx="6553199" cy="472252"/>
          </a:xfrm>
        </p:spPr>
        <p:txBody>
          <a:bodyPr wrap="square">
            <a:spAutoFit/>
          </a:bodyPr>
          <a:lstStyle/>
          <a:p>
            <a:pPr algn="l"/>
            <a:r>
              <a:rPr lang="en-US" altLang="zh-CN" sz="28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本课程使用的主要数据集</a:t>
            </a:r>
            <a:endParaRPr lang="en-US" altLang="zh-CN" sz="28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940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53424572"/>
  <p:tag name="KSO_WM_UNIT_PLACING_PICTURE_USER_VIEWPORT" val="{&quot;height&quot;:2790,&quot;width&quot;:8625}"/>
</p:tagLst>
</file>

<file path=ppt/theme/theme1.xml><?xml version="1.0" encoding="utf-8"?>
<a:theme xmlns:a="http://schemas.openxmlformats.org/drawingml/2006/main" name="2_OfficePLUS">
  <a:themeElements>
    <a:clrScheme name="自定义 3">
      <a:dk1>
        <a:sysClr val="windowText" lastClr="000000"/>
      </a:dk1>
      <a:lt1>
        <a:sysClr val="window" lastClr="FFFFFF"/>
      </a:lt1>
      <a:dk2>
        <a:srgbClr val="323232"/>
      </a:dk2>
      <a:lt2>
        <a:srgbClr val="0000FF"/>
      </a:lt2>
      <a:accent1>
        <a:srgbClr val="9C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8436</TotalTime>
  <Words>1162</Words>
  <Application>Microsoft Office PowerPoint</Application>
  <PresentationFormat>宽屏</PresentationFormat>
  <Paragraphs>201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Microsoft YaHei UI</vt:lpstr>
      <vt:lpstr>等线</vt:lpstr>
      <vt:lpstr>宋体</vt:lpstr>
      <vt:lpstr>微软雅黑</vt:lpstr>
      <vt:lpstr>Arial</vt:lpstr>
      <vt:lpstr>Calibri</vt:lpstr>
      <vt:lpstr>Century Gothic</vt:lpstr>
      <vt:lpstr>Courier New</vt:lpstr>
      <vt:lpstr>Roboto Light</vt:lpstr>
      <vt:lpstr>Segoe UI</vt:lpstr>
      <vt:lpstr>Segoe UI Light</vt:lpstr>
      <vt:lpstr>Wingdings</vt:lpstr>
      <vt:lpstr>2_OfficePLUS</vt:lpstr>
      <vt:lpstr>大数据预处理</vt:lpstr>
      <vt:lpstr>数据挖掘包含的主要步骤</vt:lpstr>
      <vt:lpstr>课程介绍</vt:lpstr>
      <vt:lpstr>第1章 大数据预处理概论</vt:lpstr>
      <vt:lpstr>第1章 大数据预处理概论</vt:lpstr>
      <vt:lpstr>1.1.1 大数据预处理的目的</vt:lpstr>
      <vt:lpstr>1.1.1 大数据预处理的目的</vt:lpstr>
      <vt:lpstr>1.1.1 大数据预处理的目的</vt:lpstr>
      <vt:lpstr>第1章 大数据预处理概论</vt:lpstr>
      <vt:lpstr>1.2.1 保险公司理赔数据集</vt:lpstr>
      <vt:lpstr>1.2.2 Craigslist二手车数据</vt:lpstr>
      <vt:lpstr>1.2.3 信用卡欺诈检测数据集</vt:lpstr>
      <vt:lpstr>1.2.4 波士顿房价数据集</vt:lpstr>
      <vt:lpstr>1.2.4 波士顿房价数据集</vt:lpstr>
      <vt:lpstr>第1章 大数据预处理概论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志浩 王</dc:creator>
  <cp:lastModifiedBy>xyan_1994@126.com</cp:lastModifiedBy>
  <cp:revision>458</cp:revision>
  <dcterms:created xsi:type="dcterms:W3CDTF">2018-12-20T13:10:20Z</dcterms:created>
  <dcterms:modified xsi:type="dcterms:W3CDTF">2023-06-01T07:52:44Z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2019-04-12T02:32:11.3712254Z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33fb340e-0a7b-4f47-a53e-1f796744a0fc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